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4"/>
    <p:sldMasterId id="2147483720" r:id="rId5"/>
    <p:sldMasterId id="2147483733" r:id="rId6"/>
    <p:sldMasterId id="2147483745" r:id="rId7"/>
  </p:sldMasterIdLst>
  <p:notesMasterIdLst>
    <p:notesMasterId r:id="rId38"/>
  </p:notesMasterIdLst>
  <p:handoutMasterIdLst>
    <p:handoutMasterId r:id="rId39"/>
  </p:handoutMasterIdLst>
  <p:sldIdLst>
    <p:sldId id="256" r:id="rId8"/>
    <p:sldId id="335" r:id="rId9"/>
    <p:sldId id="291" r:id="rId10"/>
    <p:sldId id="438" r:id="rId11"/>
    <p:sldId id="437" r:id="rId12"/>
    <p:sldId id="282" r:id="rId13"/>
    <p:sldId id="289" r:id="rId14"/>
    <p:sldId id="276" r:id="rId15"/>
    <p:sldId id="330" r:id="rId16"/>
    <p:sldId id="313" r:id="rId17"/>
    <p:sldId id="277" r:id="rId18"/>
    <p:sldId id="290" r:id="rId19"/>
    <p:sldId id="422" r:id="rId20"/>
    <p:sldId id="283" r:id="rId21"/>
    <p:sldId id="284" r:id="rId22"/>
    <p:sldId id="285" r:id="rId23"/>
    <p:sldId id="292" r:id="rId24"/>
    <p:sldId id="260" r:id="rId25"/>
    <p:sldId id="261" r:id="rId26"/>
    <p:sldId id="262" r:id="rId27"/>
    <p:sldId id="263" r:id="rId28"/>
    <p:sldId id="264" r:id="rId29"/>
    <p:sldId id="259" r:id="rId30"/>
    <p:sldId id="423" r:id="rId31"/>
    <p:sldId id="431" r:id="rId32"/>
    <p:sldId id="432" r:id="rId33"/>
    <p:sldId id="433" r:id="rId34"/>
    <p:sldId id="434" r:id="rId35"/>
    <p:sldId id="435" r:id="rId36"/>
    <p:sldId id="436" r:id="rId37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e launay" initials="hl" lastIdx="1" clrIdx="0">
    <p:extLst>
      <p:ext uri="{19B8F6BF-5375-455C-9EA6-DF929625EA0E}">
        <p15:presenceInfo xmlns:p15="http://schemas.microsoft.com/office/powerpoint/2012/main" userId="helene laun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6FF"/>
    <a:srgbClr val="D5EFFF"/>
    <a:srgbClr val="C1E7FF"/>
    <a:srgbClr val="FFFFFF"/>
    <a:srgbClr val="F9EBF3"/>
    <a:srgbClr val="D7EBE9"/>
    <a:srgbClr val="CDF1F5"/>
    <a:srgbClr val="CAF0F8"/>
    <a:srgbClr val="F2D8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6A67C9-9894-4F51-9D61-91C027E1E381}" v="7" dt="2025-06-02T09:51:38.3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46" Type="http://schemas.microsoft.com/office/2015/10/relationships/revisionInfo" Target="revisionInfo.xml"/><Relationship Id="rId20" Type="http://schemas.openxmlformats.org/officeDocument/2006/relationships/slide" Target="slides/slide13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 Gomis" userId="ad60a689-8706-46f1-94d2-a6de53e9200f" providerId="ADAL" clId="{936A67C9-9894-4F51-9D61-91C027E1E381}"/>
    <pc:docChg chg="custSel modSld">
      <pc:chgData name="Charlotte  Gomis" userId="ad60a689-8706-46f1-94d2-a6de53e9200f" providerId="ADAL" clId="{936A67C9-9894-4F51-9D61-91C027E1E381}" dt="2025-06-02T09:52:00.271" v="53" actId="33524"/>
      <pc:docMkLst>
        <pc:docMk/>
      </pc:docMkLst>
      <pc:sldChg chg="modSp mod">
        <pc:chgData name="Charlotte  Gomis" userId="ad60a689-8706-46f1-94d2-a6de53e9200f" providerId="ADAL" clId="{936A67C9-9894-4F51-9D61-91C027E1E381}" dt="2025-06-02T09:46:43.056" v="24" actId="20577"/>
        <pc:sldMkLst>
          <pc:docMk/>
          <pc:sldMk cId="1542981508" sldId="256"/>
        </pc:sldMkLst>
        <pc:spChg chg="mod">
          <ac:chgData name="Charlotte  Gomis" userId="ad60a689-8706-46f1-94d2-a6de53e9200f" providerId="ADAL" clId="{936A67C9-9894-4F51-9D61-91C027E1E381}" dt="2025-06-02T09:46:43.056" v="24" actId="20577"/>
          <ac:spMkLst>
            <pc:docMk/>
            <pc:sldMk cId="1542981508" sldId="256"/>
            <ac:spMk id="2" creationId="{00000000-0000-0000-0000-000000000000}"/>
          </ac:spMkLst>
        </pc:spChg>
      </pc:sldChg>
      <pc:sldChg chg="modSp mod">
        <pc:chgData name="Charlotte  Gomis" userId="ad60a689-8706-46f1-94d2-a6de53e9200f" providerId="ADAL" clId="{936A67C9-9894-4F51-9D61-91C027E1E381}" dt="2025-06-02T09:46:56.716" v="26" actId="20577"/>
        <pc:sldMkLst>
          <pc:docMk/>
          <pc:sldMk cId="2718365890" sldId="291"/>
        </pc:sldMkLst>
        <pc:spChg chg="mod">
          <ac:chgData name="Charlotte  Gomis" userId="ad60a689-8706-46f1-94d2-a6de53e9200f" providerId="ADAL" clId="{936A67C9-9894-4F51-9D61-91C027E1E381}" dt="2025-06-02T09:46:56.716" v="26" actId="20577"/>
          <ac:spMkLst>
            <pc:docMk/>
            <pc:sldMk cId="2718365890" sldId="291"/>
            <ac:spMk id="8" creationId="{00000000-0000-0000-0000-000000000000}"/>
          </ac:spMkLst>
        </pc:spChg>
      </pc:sldChg>
      <pc:sldChg chg="modSp mod">
        <pc:chgData name="Charlotte  Gomis" userId="ad60a689-8706-46f1-94d2-a6de53e9200f" providerId="ADAL" clId="{936A67C9-9894-4F51-9D61-91C027E1E381}" dt="2025-06-02T09:47:56.127" v="28" actId="20577"/>
        <pc:sldMkLst>
          <pc:docMk/>
          <pc:sldMk cId="3913758067" sldId="292"/>
        </pc:sldMkLst>
        <pc:spChg chg="mod">
          <ac:chgData name="Charlotte  Gomis" userId="ad60a689-8706-46f1-94d2-a6de53e9200f" providerId="ADAL" clId="{936A67C9-9894-4F51-9D61-91C027E1E381}" dt="2025-06-02T09:47:56.127" v="28" actId="20577"/>
          <ac:spMkLst>
            <pc:docMk/>
            <pc:sldMk cId="3913758067" sldId="292"/>
            <ac:spMk id="3" creationId="{FFAF0817-5307-A0F2-23BE-A45C091D86DF}"/>
          </ac:spMkLst>
        </pc:spChg>
      </pc:sldChg>
      <pc:sldChg chg="modSp mod">
        <pc:chgData name="Charlotte  Gomis" userId="ad60a689-8706-46f1-94d2-a6de53e9200f" providerId="ADAL" clId="{936A67C9-9894-4F51-9D61-91C027E1E381}" dt="2025-06-02T09:52:00.271" v="53" actId="33524"/>
        <pc:sldMkLst>
          <pc:docMk/>
          <pc:sldMk cId="0" sldId="423"/>
        </pc:sldMkLst>
        <pc:spChg chg="mod">
          <ac:chgData name="Charlotte  Gomis" userId="ad60a689-8706-46f1-94d2-a6de53e9200f" providerId="ADAL" clId="{936A67C9-9894-4F51-9D61-91C027E1E381}" dt="2025-06-02T09:51:45.981" v="50" actId="1076"/>
          <ac:spMkLst>
            <pc:docMk/>
            <pc:sldMk cId="0" sldId="423"/>
            <ac:spMk id="6" creationId="{D16826EB-1118-351F-1E2B-AE2E4373CE4D}"/>
          </ac:spMkLst>
        </pc:spChg>
        <pc:graphicFrameChg chg="mod modGraphic">
          <ac:chgData name="Charlotte  Gomis" userId="ad60a689-8706-46f1-94d2-a6de53e9200f" providerId="ADAL" clId="{936A67C9-9894-4F51-9D61-91C027E1E381}" dt="2025-06-02T09:52:00.271" v="53" actId="33524"/>
          <ac:graphicFrameMkLst>
            <pc:docMk/>
            <pc:sldMk cId="0" sldId="423"/>
            <ac:graphicFrameMk id="4" creationId="{00000000-0000-0000-0000-000000000000}"/>
          </ac:graphicFrameMkLst>
        </pc:graphicFrameChg>
      </pc:sldChg>
    </pc:docChg>
  </pc:docChgLst>
  <pc:docChgLst>
    <pc:chgData name="Charlotte  Gomis" userId="ad60a689-8706-46f1-94d2-a6de53e9200f" providerId="ADAL" clId="{E38789EF-3834-4862-A547-024BD3A1CA3A}"/>
    <pc:docChg chg="modSld">
      <pc:chgData name="Charlotte  Gomis" userId="ad60a689-8706-46f1-94d2-a6de53e9200f" providerId="ADAL" clId="{E38789EF-3834-4862-A547-024BD3A1CA3A}" dt="2025-04-11T09:13:12.663" v="65" actId="20577"/>
      <pc:docMkLst>
        <pc:docMk/>
      </pc:docMkLst>
      <pc:sldChg chg="modSp mod">
        <pc:chgData name="Charlotte  Gomis" userId="ad60a689-8706-46f1-94d2-a6de53e9200f" providerId="ADAL" clId="{E38789EF-3834-4862-A547-024BD3A1CA3A}" dt="2025-04-11T08:59:38.449" v="31" actId="20577"/>
        <pc:sldMkLst>
          <pc:docMk/>
          <pc:sldMk cId="1542981508" sldId="256"/>
        </pc:sldMkLst>
        <pc:spChg chg="mod">
          <ac:chgData name="Charlotte  Gomis" userId="ad60a689-8706-46f1-94d2-a6de53e9200f" providerId="ADAL" clId="{E38789EF-3834-4862-A547-024BD3A1CA3A}" dt="2025-04-11T08:59:38.449" v="31" actId="20577"/>
          <ac:spMkLst>
            <pc:docMk/>
            <pc:sldMk cId="1542981508" sldId="256"/>
            <ac:spMk id="2" creationId="{00000000-0000-0000-0000-000000000000}"/>
          </ac:spMkLst>
        </pc:spChg>
      </pc:sldChg>
      <pc:sldChg chg="modSp mod">
        <pc:chgData name="Charlotte  Gomis" userId="ad60a689-8706-46f1-94d2-a6de53e9200f" providerId="ADAL" clId="{E38789EF-3834-4862-A547-024BD3A1CA3A}" dt="2025-04-11T09:13:12.663" v="65" actId="20577"/>
        <pc:sldMkLst>
          <pc:docMk/>
          <pc:sldMk cId="2718365890" sldId="291"/>
        </pc:sldMkLst>
        <pc:spChg chg="mod">
          <ac:chgData name="Charlotte  Gomis" userId="ad60a689-8706-46f1-94d2-a6de53e9200f" providerId="ADAL" clId="{E38789EF-3834-4862-A547-024BD3A1CA3A}" dt="2025-04-11T09:13:12.663" v="65" actId="20577"/>
          <ac:spMkLst>
            <pc:docMk/>
            <pc:sldMk cId="2718365890" sldId="291"/>
            <ac:spMk id="8" creationId="{00000000-0000-0000-0000-000000000000}"/>
          </ac:spMkLst>
        </pc:spChg>
      </pc:sldChg>
      <pc:sldChg chg="modSp mod">
        <pc:chgData name="Charlotte  Gomis" userId="ad60a689-8706-46f1-94d2-a6de53e9200f" providerId="ADAL" clId="{E38789EF-3834-4862-A547-024BD3A1CA3A}" dt="2025-04-11T09:00:27.536" v="33" actId="20577"/>
        <pc:sldMkLst>
          <pc:docMk/>
          <pc:sldMk cId="3913758067" sldId="292"/>
        </pc:sldMkLst>
        <pc:spChg chg="mod">
          <ac:chgData name="Charlotte  Gomis" userId="ad60a689-8706-46f1-94d2-a6de53e9200f" providerId="ADAL" clId="{E38789EF-3834-4862-A547-024BD3A1CA3A}" dt="2025-04-11T09:00:27.536" v="33" actId="20577"/>
          <ac:spMkLst>
            <pc:docMk/>
            <pc:sldMk cId="3913758067" sldId="292"/>
            <ac:spMk id="3" creationId="{FFAF0817-5307-A0F2-23BE-A45C091D86DF}"/>
          </ac:spMkLst>
        </pc:spChg>
      </pc:sldChg>
      <pc:sldChg chg="modSp mod">
        <pc:chgData name="Charlotte  Gomis" userId="ad60a689-8706-46f1-94d2-a6de53e9200f" providerId="ADAL" clId="{E38789EF-3834-4862-A547-024BD3A1CA3A}" dt="2025-04-11T09:04:40.042" v="58" actId="20577"/>
        <pc:sldMkLst>
          <pc:docMk/>
          <pc:sldMk cId="0" sldId="423"/>
        </pc:sldMkLst>
        <pc:spChg chg="mod">
          <ac:chgData name="Charlotte  Gomis" userId="ad60a689-8706-46f1-94d2-a6de53e9200f" providerId="ADAL" clId="{E38789EF-3834-4862-A547-024BD3A1CA3A}" dt="2025-04-11T09:04:40.042" v="58" actId="20577"/>
          <ac:spMkLst>
            <pc:docMk/>
            <pc:sldMk cId="0" sldId="423"/>
            <ac:spMk id="6" creationId="{D16826EB-1118-351F-1E2B-AE2E4373CE4D}"/>
          </ac:spMkLst>
        </pc:spChg>
      </pc:sldChg>
      <pc:sldChg chg="modSp mod">
        <pc:chgData name="Charlotte  Gomis" userId="ad60a689-8706-46f1-94d2-a6de53e9200f" providerId="ADAL" clId="{E38789EF-3834-4862-A547-024BD3A1CA3A}" dt="2025-04-11T09:05:19.719" v="60" actId="20577"/>
        <pc:sldMkLst>
          <pc:docMk/>
          <pc:sldMk cId="342258305" sldId="433"/>
        </pc:sldMkLst>
        <pc:spChg chg="mod">
          <ac:chgData name="Charlotte  Gomis" userId="ad60a689-8706-46f1-94d2-a6de53e9200f" providerId="ADAL" clId="{E38789EF-3834-4862-A547-024BD3A1CA3A}" dt="2025-04-11T09:05:19.719" v="60" actId="20577"/>
          <ac:spMkLst>
            <pc:docMk/>
            <pc:sldMk cId="342258305" sldId="433"/>
            <ac:spMk id="14" creationId="{DD38BD67-C002-49B7-D4DF-E5B81D43682D}"/>
          </ac:spMkLst>
        </pc:spChg>
      </pc:sldChg>
      <pc:sldChg chg="modSp">
        <pc:chgData name="Charlotte  Gomis" userId="ad60a689-8706-46f1-94d2-a6de53e9200f" providerId="ADAL" clId="{E38789EF-3834-4862-A547-024BD3A1CA3A}" dt="2025-04-11T09:07:14.434" v="63" actId="1076"/>
        <pc:sldMkLst>
          <pc:docMk/>
          <pc:sldMk cId="398988639" sldId="434"/>
        </pc:sldMkLst>
        <pc:graphicFrameChg chg="mod">
          <ac:chgData name="Charlotte  Gomis" userId="ad60a689-8706-46f1-94d2-a6de53e9200f" providerId="ADAL" clId="{E38789EF-3834-4862-A547-024BD3A1CA3A}" dt="2025-04-11T09:06:09.153" v="62" actId="20577"/>
          <ac:graphicFrameMkLst>
            <pc:docMk/>
            <pc:sldMk cId="398988639" sldId="434"/>
            <ac:graphicFrameMk id="5" creationId="{1709D5CD-8FC4-EC54-5470-EDE9C0729FC7}"/>
          </ac:graphicFrameMkLst>
        </pc:graphicFrameChg>
        <pc:picChg chg="mod">
          <ac:chgData name="Charlotte  Gomis" userId="ad60a689-8706-46f1-94d2-a6de53e9200f" providerId="ADAL" clId="{E38789EF-3834-4862-A547-024BD3A1CA3A}" dt="2025-04-11T09:07:14.434" v="63" actId="1076"/>
          <ac:picMkLst>
            <pc:docMk/>
            <pc:sldMk cId="398988639" sldId="434"/>
            <ac:picMk id="6" creationId="{E50148EB-9F19-5651-D289-9E607461C842}"/>
          </ac:picMkLst>
        </pc:picChg>
      </pc:sldChg>
    </pc:docChg>
  </pc:docChgLst>
  <pc:docChgLst>
    <pc:chgData name="Charlotte  Gomis" userId="ad60a689-8706-46f1-94d2-a6de53e9200f" providerId="ADAL" clId="{3DF24B00-F8CF-43A9-9BE2-07272DA40269}"/>
    <pc:docChg chg="undo custSel modSld">
      <pc:chgData name="Charlotte  Gomis" userId="ad60a689-8706-46f1-94d2-a6de53e9200f" providerId="ADAL" clId="{3DF24B00-F8CF-43A9-9BE2-07272DA40269}" dt="2025-01-24T11:07:21.532" v="63" actId="20577"/>
      <pc:docMkLst>
        <pc:docMk/>
      </pc:docMkLst>
      <pc:sldChg chg="addSp delSp modSp mod">
        <pc:chgData name="Charlotte  Gomis" userId="ad60a689-8706-46f1-94d2-a6de53e9200f" providerId="ADAL" clId="{3DF24B00-F8CF-43A9-9BE2-07272DA40269}" dt="2025-01-24T11:07:21.532" v="63" actId="20577"/>
        <pc:sldMkLst>
          <pc:docMk/>
          <pc:sldMk cId="0" sldId="423"/>
        </pc:sldMkLst>
      </pc:sldChg>
    </pc:docChg>
  </pc:docChgLst>
  <pc:docChgLst>
    <pc:chgData name="Charlotte  Gomis" userId="ad60a689-8706-46f1-94d2-a6de53e9200f" providerId="ADAL" clId="{B07BE6E4-2D2C-4A00-881C-5A0AFAB5A9F2}"/>
    <pc:docChg chg="modSld">
      <pc:chgData name="Charlotte  Gomis" userId="ad60a689-8706-46f1-94d2-a6de53e9200f" providerId="ADAL" clId="{B07BE6E4-2D2C-4A00-881C-5A0AFAB5A9F2}" dt="2025-02-28T12:46:40.432" v="69" actId="20577"/>
      <pc:docMkLst>
        <pc:docMk/>
      </pc:docMkLst>
      <pc:sldChg chg="modSp mod">
        <pc:chgData name="Charlotte  Gomis" userId="ad60a689-8706-46f1-94d2-a6de53e9200f" providerId="ADAL" clId="{B07BE6E4-2D2C-4A00-881C-5A0AFAB5A9F2}" dt="2025-02-28T12:35:44.738" v="29" actId="20577"/>
        <pc:sldMkLst>
          <pc:docMk/>
          <pc:sldMk cId="1542981508" sldId="256"/>
        </pc:sldMkLst>
      </pc:sldChg>
      <pc:sldChg chg="modSp mod">
        <pc:chgData name="Charlotte  Gomis" userId="ad60a689-8706-46f1-94d2-a6de53e9200f" providerId="ADAL" clId="{B07BE6E4-2D2C-4A00-881C-5A0AFAB5A9F2}" dt="2025-02-28T12:35:54.803" v="31" actId="20577"/>
        <pc:sldMkLst>
          <pc:docMk/>
          <pc:sldMk cId="2718365890" sldId="291"/>
        </pc:sldMkLst>
      </pc:sldChg>
      <pc:sldChg chg="modSp mod">
        <pc:chgData name="Charlotte  Gomis" userId="ad60a689-8706-46f1-94d2-a6de53e9200f" providerId="ADAL" clId="{B07BE6E4-2D2C-4A00-881C-5A0AFAB5A9F2}" dt="2025-02-28T12:37:19.791" v="33" actId="20577"/>
        <pc:sldMkLst>
          <pc:docMk/>
          <pc:sldMk cId="3913758067" sldId="292"/>
        </pc:sldMkLst>
      </pc:sldChg>
      <pc:sldChg chg="addSp modSp mod">
        <pc:chgData name="Charlotte  Gomis" userId="ad60a689-8706-46f1-94d2-a6de53e9200f" providerId="ADAL" clId="{B07BE6E4-2D2C-4A00-881C-5A0AFAB5A9F2}" dt="2025-02-28T12:46:40.432" v="69" actId="20577"/>
        <pc:sldMkLst>
          <pc:docMk/>
          <pc:sldMk cId="0" sldId="423"/>
        </pc:sldMkLst>
      </pc:sldChg>
    </pc:docChg>
  </pc:docChgLst>
  <pc:docChgLst>
    <pc:chgData name="Charlotte  Gomis" userId="ad60a689-8706-46f1-94d2-a6de53e9200f" providerId="ADAL" clId="{3AA7E808-121B-4593-86FE-CB757796DC97}"/>
    <pc:docChg chg="modSld">
      <pc:chgData name="Charlotte  Gomis" userId="ad60a689-8706-46f1-94d2-a6de53e9200f" providerId="ADAL" clId="{3AA7E808-121B-4593-86FE-CB757796DC97}" dt="2025-03-21T09:25:31.288" v="18"/>
      <pc:docMkLst>
        <pc:docMk/>
      </pc:docMkLst>
      <pc:sldChg chg="modSp mod">
        <pc:chgData name="Charlotte  Gomis" userId="ad60a689-8706-46f1-94d2-a6de53e9200f" providerId="ADAL" clId="{3AA7E808-121B-4593-86FE-CB757796DC97}" dt="2025-03-21T09:25:31.288" v="18"/>
        <pc:sldMkLst>
          <pc:docMk/>
          <pc:sldMk cId="0" sldId="423"/>
        </pc:sldMkLst>
        <pc:graphicFrameChg chg="mod modGraphic">
          <ac:chgData name="Charlotte  Gomis" userId="ad60a689-8706-46f1-94d2-a6de53e9200f" providerId="ADAL" clId="{3AA7E808-121B-4593-86FE-CB757796DC97}" dt="2025-03-21T09:25:31.288" v="18"/>
          <ac:graphicFrameMkLst>
            <pc:docMk/>
            <pc:sldMk cId="0" sldId="423"/>
            <ac:graphicFrameMk id="4" creationId="{00000000-0000-0000-0000-000000000000}"/>
          </ac:graphicFrameMkLst>
        </pc:graphicFrameChg>
      </pc:sldChg>
    </pc:docChg>
  </pc:docChgLst>
</pc:chgInfo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9852B7-72BC-4246-A17E-4A983CE1B31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D9D7D3C-34A8-47D4-8D72-E644AEAE8AAB}">
      <dgm:prSet custT="1"/>
      <dgm:spPr/>
      <dgm:t>
        <a:bodyPr/>
        <a:lstStyle/>
        <a:p>
          <a:r>
            <a:rPr lang="fr-FR" sz="2000" b="1" kern="1200">
              <a:solidFill>
                <a:schemeClr val="tx2"/>
              </a:solidFill>
              <a:latin typeface="+mn-lt"/>
              <a:ea typeface="+mn-ea"/>
              <a:cs typeface="+mn-cs"/>
            </a:rPr>
            <a:t>Un certificateur de compétences</a:t>
          </a:r>
          <a:endParaRPr lang="en-US" sz="2000" b="1" kern="120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C035869D-389A-4804-A10E-49B71C2C2259}" type="parTrans" cxnId="{5F279F72-9A35-4055-8087-1C185289C3F6}">
      <dgm:prSet/>
      <dgm:spPr/>
      <dgm:t>
        <a:bodyPr/>
        <a:lstStyle/>
        <a:p>
          <a:endParaRPr lang="en-US"/>
        </a:p>
      </dgm:t>
    </dgm:pt>
    <dgm:pt modelId="{63B84E0F-F13C-4116-9A81-321367BE495E}" type="sibTrans" cxnId="{5F279F72-9A35-4055-8087-1C185289C3F6}">
      <dgm:prSet/>
      <dgm:spPr/>
      <dgm:t>
        <a:bodyPr/>
        <a:lstStyle/>
        <a:p>
          <a:endParaRPr lang="en-US"/>
        </a:p>
      </dgm:t>
    </dgm:pt>
    <dgm:pt modelId="{A065DB35-FACE-4CCD-AA4A-A95E9E8382C4}">
      <dgm:prSet custT="1"/>
      <dgm:spPr/>
      <dgm:t>
        <a:bodyPr/>
        <a:lstStyle/>
        <a:p>
          <a:r>
            <a:rPr lang="fr-FR" sz="2000" b="1">
              <a:solidFill>
                <a:schemeClr val="tx2"/>
              </a:solidFill>
            </a:rPr>
            <a:t>Un organisme de formation certifié </a:t>
          </a:r>
          <a:r>
            <a:rPr lang="fr-FR" sz="2000" b="1" err="1">
              <a:solidFill>
                <a:schemeClr val="tx2"/>
              </a:solidFill>
            </a:rPr>
            <a:t>Qualiopi</a:t>
          </a:r>
          <a:r>
            <a:rPr lang="fr-FR" sz="2000" b="1">
              <a:solidFill>
                <a:schemeClr val="tx2"/>
              </a:solidFill>
            </a:rPr>
            <a:t> </a:t>
          </a:r>
          <a:endParaRPr lang="en-US" sz="2000" b="1">
            <a:solidFill>
              <a:schemeClr val="tx2"/>
            </a:solidFill>
          </a:endParaRPr>
        </a:p>
      </dgm:t>
    </dgm:pt>
    <dgm:pt modelId="{CE92EEE9-FF68-4889-9899-60F1615B7BBC}" type="parTrans" cxnId="{E2788AAE-6C5D-4CEA-916D-95F8A52CFE0C}">
      <dgm:prSet/>
      <dgm:spPr/>
      <dgm:t>
        <a:bodyPr/>
        <a:lstStyle/>
        <a:p>
          <a:endParaRPr lang="en-US"/>
        </a:p>
      </dgm:t>
    </dgm:pt>
    <dgm:pt modelId="{7F813B5D-112A-4710-8545-71FED1A65A0A}" type="sibTrans" cxnId="{E2788AAE-6C5D-4CEA-916D-95F8A52CFE0C}">
      <dgm:prSet/>
      <dgm:spPr/>
      <dgm:t>
        <a:bodyPr/>
        <a:lstStyle/>
        <a:p>
          <a:endParaRPr lang="en-US"/>
        </a:p>
      </dgm:t>
    </dgm:pt>
    <dgm:pt modelId="{FCFBB8EE-3B13-48E2-9915-22AD02FD23FC}">
      <dgm:prSet custT="1"/>
      <dgm:spPr/>
      <dgm:t>
        <a:bodyPr/>
        <a:lstStyle/>
        <a:p>
          <a:r>
            <a:rPr lang="fr-FR" sz="2000" b="1">
              <a:solidFill>
                <a:schemeClr val="tx2"/>
              </a:solidFill>
            </a:rPr>
            <a:t>Une organisation professionnelle regroupant les certifiés ECGP-CFP</a:t>
          </a:r>
          <a:r>
            <a:rPr lang="fr-FR" sz="2000" b="1" baseline="30000">
              <a:solidFill>
                <a:schemeClr val="tx2"/>
              </a:solidFill>
              <a:latin typeface="Gill Sans MT" panose="020B0502020104020203" pitchFamily="34" charset="0"/>
            </a:rPr>
            <a:t>®</a:t>
          </a:r>
          <a:endParaRPr lang="en-US" sz="2000" b="1" baseline="30000">
            <a:solidFill>
              <a:schemeClr val="tx2"/>
            </a:solidFill>
          </a:endParaRPr>
        </a:p>
      </dgm:t>
    </dgm:pt>
    <dgm:pt modelId="{0F5A887D-4B47-45BD-8BE0-8564784A546E}" type="parTrans" cxnId="{91111F9B-80F5-4BED-ADB0-4A7F735A4151}">
      <dgm:prSet/>
      <dgm:spPr/>
      <dgm:t>
        <a:bodyPr/>
        <a:lstStyle/>
        <a:p>
          <a:endParaRPr lang="en-US"/>
        </a:p>
      </dgm:t>
    </dgm:pt>
    <dgm:pt modelId="{40C9978A-EF02-4636-8AD3-2FFF195DA410}" type="sibTrans" cxnId="{91111F9B-80F5-4BED-ADB0-4A7F735A4151}">
      <dgm:prSet/>
      <dgm:spPr/>
      <dgm:t>
        <a:bodyPr/>
        <a:lstStyle/>
        <a:p>
          <a:endParaRPr lang="en-US"/>
        </a:p>
      </dgm:t>
    </dgm:pt>
    <dgm:pt modelId="{CE097113-38B8-4556-81B3-09FC78EBC3FC}" type="pres">
      <dgm:prSet presAssocID="{209852B7-72BC-4246-A17E-4A983CE1B3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8FA7F20-5D71-4CE6-BA56-FEE08AEE9F3A}" type="pres">
      <dgm:prSet presAssocID="{ED9D7D3C-34A8-47D4-8D72-E644AEAE8AAB}" presName="hierRoot1" presStyleCnt="0"/>
      <dgm:spPr/>
    </dgm:pt>
    <dgm:pt modelId="{29FDF4E4-9AC9-487A-942B-6A008DE0FB4F}" type="pres">
      <dgm:prSet presAssocID="{ED9D7D3C-34A8-47D4-8D72-E644AEAE8AAB}" presName="composite" presStyleCnt="0"/>
      <dgm:spPr/>
    </dgm:pt>
    <dgm:pt modelId="{5E5225F6-DDB7-43F2-A49C-58773758FFFE}" type="pres">
      <dgm:prSet presAssocID="{ED9D7D3C-34A8-47D4-8D72-E644AEAE8AAB}" presName="background" presStyleLbl="node0" presStyleIdx="0" presStyleCnt="3"/>
      <dgm:spPr/>
    </dgm:pt>
    <dgm:pt modelId="{E671A285-E554-42FD-9A17-3EE86621AFE9}" type="pres">
      <dgm:prSet presAssocID="{ED9D7D3C-34A8-47D4-8D72-E644AEAE8AAB}" presName="text" presStyleLbl="fgAcc0" presStyleIdx="0" presStyleCnt="3">
        <dgm:presLayoutVars>
          <dgm:chPref val="3"/>
        </dgm:presLayoutVars>
      </dgm:prSet>
      <dgm:spPr/>
    </dgm:pt>
    <dgm:pt modelId="{EA9B4927-3173-46C0-BEED-87C01021E812}" type="pres">
      <dgm:prSet presAssocID="{ED9D7D3C-34A8-47D4-8D72-E644AEAE8AAB}" presName="hierChild2" presStyleCnt="0"/>
      <dgm:spPr/>
    </dgm:pt>
    <dgm:pt modelId="{F0D874C6-685C-444F-A66C-38F409CF20D2}" type="pres">
      <dgm:prSet presAssocID="{A065DB35-FACE-4CCD-AA4A-A95E9E8382C4}" presName="hierRoot1" presStyleCnt="0"/>
      <dgm:spPr/>
    </dgm:pt>
    <dgm:pt modelId="{B0E16D08-0309-4820-89A1-DF1C883E0CCA}" type="pres">
      <dgm:prSet presAssocID="{A065DB35-FACE-4CCD-AA4A-A95E9E8382C4}" presName="composite" presStyleCnt="0"/>
      <dgm:spPr/>
    </dgm:pt>
    <dgm:pt modelId="{F738CBEE-0101-477F-AF94-88F2ECF0E281}" type="pres">
      <dgm:prSet presAssocID="{A065DB35-FACE-4CCD-AA4A-A95E9E8382C4}" presName="background" presStyleLbl="node0" presStyleIdx="1" presStyleCnt="3"/>
      <dgm:spPr/>
    </dgm:pt>
    <dgm:pt modelId="{3C5DA096-3B73-426A-AD55-4ADDA29D1FBC}" type="pres">
      <dgm:prSet presAssocID="{A065DB35-FACE-4CCD-AA4A-A95E9E8382C4}" presName="text" presStyleLbl="fgAcc0" presStyleIdx="1" presStyleCnt="3">
        <dgm:presLayoutVars>
          <dgm:chPref val="3"/>
        </dgm:presLayoutVars>
      </dgm:prSet>
      <dgm:spPr/>
    </dgm:pt>
    <dgm:pt modelId="{5D4580CC-4471-474D-B44F-ACFCD004B59F}" type="pres">
      <dgm:prSet presAssocID="{A065DB35-FACE-4CCD-AA4A-A95E9E8382C4}" presName="hierChild2" presStyleCnt="0"/>
      <dgm:spPr/>
    </dgm:pt>
    <dgm:pt modelId="{7BB67041-5E83-41F2-B746-1A5818AE9BBB}" type="pres">
      <dgm:prSet presAssocID="{FCFBB8EE-3B13-48E2-9915-22AD02FD23FC}" presName="hierRoot1" presStyleCnt="0"/>
      <dgm:spPr/>
    </dgm:pt>
    <dgm:pt modelId="{26199B3E-0EFF-4181-8E09-0F8E3BA59706}" type="pres">
      <dgm:prSet presAssocID="{FCFBB8EE-3B13-48E2-9915-22AD02FD23FC}" presName="composite" presStyleCnt="0"/>
      <dgm:spPr/>
    </dgm:pt>
    <dgm:pt modelId="{CD8B1994-FCDC-412C-A140-3DDC81013297}" type="pres">
      <dgm:prSet presAssocID="{FCFBB8EE-3B13-48E2-9915-22AD02FD23FC}" presName="background" presStyleLbl="node0" presStyleIdx="2" presStyleCnt="3"/>
      <dgm:spPr/>
    </dgm:pt>
    <dgm:pt modelId="{ECC67276-27D9-490B-AD57-C0221AC52F4A}" type="pres">
      <dgm:prSet presAssocID="{FCFBB8EE-3B13-48E2-9915-22AD02FD23FC}" presName="text" presStyleLbl="fgAcc0" presStyleIdx="2" presStyleCnt="3" custLinFactNeighborX="9880" custLinFactNeighborY="1277">
        <dgm:presLayoutVars>
          <dgm:chPref val="3"/>
        </dgm:presLayoutVars>
      </dgm:prSet>
      <dgm:spPr/>
    </dgm:pt>
    <dgm:pt modelId="{667153F6-1A13-4313-882E-911F5C6E33B5}" type="pres">
      <dgm:prSet presAssocID="{FCFBB8EE-3B13-48E2-9915-22AD02FD23FC}" presName="hierChild2" presStyleCnt="0"/>
      <dgm:spPr/>
    </dgm:pt>
  </dgm:ptLst>
  <dgm:cxnLst>
    <dgm:cxn modelId="{5F279F72-9A35-4055-8087-1C185289C3F6}" srcId="{209852B7-72BC-4246-A17E-4A983CE1B310}" destId="{ED9D7D3C-34A8-47D4-8D72-E644AEAE8AAB}" srcOrd="0" destOrd="0" parTransId="{C035869D-389A-4804-A10E-49B71C2C2259}" sibTransId="{63B84E0F-F13C-4116-9A81-321367BE495E}"/>
    <dgm:cxn modelId="{A84C0C57-9F7D-4AE5-BA66-8872A7C8E98C}" type="presOf" srcId="{A065DB35-FACE-4CCD-AA4A-A95E9E8382C4}" destId="{3C5DA096-3B73-426A-AD55-4ADDA29D1FBC}" srcOrd="0" destOrd="0" presId="urn:microsoft.com/office/officeart/2005/8/layout/hierarchy1"/>
    <dgm:cxn modelId="{8582B18D-75A1-4595-9C04-336FCCB0903E}" type="presOf" srcId="{FCFBB8EE-3B13-48E2-9915-22AD02FD23FC}" destId="{ECC67276-27D9-490B-AD57-C0221AC52F4A}" srcOrd="0" destOrd="0" presId="urn:microsoft.com/office/officeart/2005/8/layout/hierarchy1"/>
    <dgm:cxn modelId="{91111F9B-80F5-4BED-ADB0-4A7F735A4151}" srcId="{209852B7-72BC-4246-A17E-4A983CE1B310}" destId="{FCFBB8EE-3B13-48E2-9915-22AD02FD23FC}" srcOrd="2" destOrd="0" parTransId="{0F5A887D-4B47-45BD-8BE0-8564784A546E}" sibTransId="{40C9978A-EF02-4636-8AD3-2FFF195DA410}"/>
    <dgm:cxn modelId="{E2788AAE-6C5D-4CEA-916D-95F8A52CFE0C}" srcId="{209852B7-72BC-4246-A17E-4A983CE1B310}" destId="{A065DB35-FACE-4CCD-AA4A-A95E9E8382C4}" srcOrd="1" destOrd="0" parTransId="{CE92EEE9-FF68-4889-9899-60F1615B7BBC}" sibTransId="{7F813B5D-112A-4710-8545-71FED1A65A0A}"/>
    <dgm:cxn modelId="{7B83DCBE-D82D-495F-9F09-011DD726E4C2}" type="presOf" srcId="{209852B7-72BC-4246-A17E-4A983CE1B310}" destId="{CE097113-38B8-4556-81B3-09FC78EBC3FC}" srcOrd="0" destOrd="0" presId="urn:microsoft.com/office/officeart/2005/8/layout/hierarchy1"/>
    <dgm:cxn modelId="{F2CCF5EE-A4E9-4A2D-87AB-A3CBDD5CB4C4}" type="presOf" srcId="{ED9D7D3C-34A8-47D4-8D72-E644AEAE8AAB}" destId="{E671A285-E554-42FD-9A17-3EE86621AFE9}" srcOrd="0" destOrd="0" presId="urn:microsoft.com/office/officeart/2005/8/layout/hierarchy1"/>
    <dgm:cxn modelId="{F197F750-97A6-4F63-B80C-7D645BB3C9F5}" type="presParOf" srcId="{CE097113-38B8-4556-81B3-09FC78EBC3FC}" destId="{F8FA7F20-5D71-4CE6-BA56-FEE08AEE9F3A}" srcOrd="0" destOrd="0" presId="urn:microsoft.com/office/officeart/2005/8/layout/hierarchy1"/>
    <dgm:cxn modelId="{97D7F72B-6774-49B5-B382-DBE12A4F96BD}" type="presParOf" srcId="{F8FA7F20-5D71-4CE6-BA56-FEE08AEE9F3A}" destId="{29FDF4E4-9AC9-487A-942B-6A008DE0FB4F}" srcOrd="0" destOrd="0" presId="urn:microsoft.com/office/officeart/2005/8/layout/hierarchy1"/>
    <dgm:cxn modelId="{35FB9AAC-A9E8-468D-9971-D96BC4E5914E}" type="presParOf" srcId="{29FDF4E4-9AC9-487A-942B-6A008DE0FB4F}" destId="{5E5225F6-DDB7-43F2-A49C-58773758FFFE}" srcOrd="0" destOrd="0" presId="urn:microsoft.com/office/officeart/2005/8/layout/hierarchy1"/>
    <dgm:cxn modelId="{969A5BA2-5060-482F-B59E-06E3FF53F1C7}" type="presParOf" srcId="{29FDF4E4-9AC9-487A-942B-6A008DE0FB4F}" destId="{E671A285-E554-42FD-9A17-3EE86621AFE9}" srcOrd="1" destOrd="0" presId="urn:microsoft.com/office/officeart/2005/8/layout/hierarchy1"/>
    <dgm:cxn modelId="{9EF0E529-518F-440E-85AC-40EE8ADD2AEA}" type="presParOf" srcId="{F8FA7F20-5D71-4CE6-BA56-FEE08AEE9F3A}" destId="{EA9B4927-3173-46C0-BEED-87C01021E812}" srcOrd="1" destOrd="0" presId="urn:microsoft.com/office/officeart/2005/8/layout/hierarchy1"/>
    <dgm:cxn modelId="{776BFE84-782F-4A5F-B8CC-F6A24D47A158}" type="presParOf" srcId="{CE097113-38B8-4556-81B3-09FC78EBC3FC}" destId="{F0D874C6-685C-444F-A66C-38F409CF20D2}" srcOrd="1" destOrd="0" presId="urn:microsoft.com/office/officeart/2005/8/layout/hierarchy1"/>
    <dgm:cxn modelId="{D39A14BC-99E1-4122-ADB0-5C30847B24D3}" type="presParOf" srcId="{F0D874C6-685C-444F-A66C-38F409CF20D2}" destId="{B0E16D08-0309-4820-89A1-DF1C883E0CCA}" srcOrd="0" destOrd="0" presId="urn:microsoft.com/office/officeart/2005/8/layout/hierarchy1"/>
    <dgm:cxn modelId="{BDACE8BC-E0FA-4EA2-9F28-E6162A752B20}" type="presParOf" srcId="{B0E16D08-0309-4820-89A1-DF1C883E0CCA}" destId="{F738CBEE-0101-477F-AF94-88F2ECF0E281}" srcOrd="0" destOrd="0" presId="urn:microsoft.com/office/officeart/2005/8/layout/hierarchy1"/>
    <dgm:cxn modelId="{DAEC04AE-C004-499A-9B44-51DCEACFD3F8}" type="presParOf" srcId="{B0E16D08-0309-4820-89A1-DF1C883E0CCA}" destId="{3C5DA096-3B73-426A-AD55-4ADDA29D1FBC}" srcOrd="1" destOrd="0" presId="urn:microsoft.com/office/officeart/2005/8/layout/hierarchy1"/>
    <dgm:cxn modelId="{F326BC26-666B-4678-9D81-AFC9FAB92182}" type="presParOf" srcId="{F0D874C6-685C-444F-A66C-38F409CF20D2}" destId="{5D4580CC-4471-474D-B44F-ACFCD004B59F}" srcOrd="1" destOrd="0" presId="urn:microsoft.com/office/officeart/2005/8/layout/hierarchy1"/>
    <dgm:cxn modelId="{3207D0E6-471B-4643-BB1F-0A15549F49E4}" type="presParOf" srcId="{CE097113-38B8-4556-81B3-09FC78EBC3FC}" destId="{7BB67041-5E83-41F2-B746-1A5818AE9BBB}" srcOrd="2" destOrd="0" presId="urn:microsoft.com/office/officeart/2005/8/layout/hierarchy1"/>
    <dgm:cxn modelId="{11E52816-6A3B-4DFA-9556-666E78E18ABF}" type="presParOf" srcId="{7BB67041-5E83-41F2-B746-1A5818AE9BBB}" destId="{26199B3E-0EFF-4181-8E09-0F8E3BA59706}" srcOrd="0" destOrd="0" presId="urn:microsoft.com/office/officeart/2005/8/layout/hierarchy1"/>
    <dgm:cxn modelId="{48DBC361-C93B-4E1E-9726-18322AA28C14}" type="presParOf" srcId="{26199B3E-0EFF-4181-8E09-0F8E3BA59706}" destId="{CD8B1994-FCDC-412C-A140-3DDC81013297}" srcOrd="0" destOrd="0" presId="urn:microsoft.com/office/officeart/2005/8/layout/hierarchy1"/>
    <dgm:cxn modelId="{360D0DFD-0713-4D5D-9523-6E2D766E4811}" type="presParOf" srcId="{26199B3E-0EFF-4181-8E09-0F8E3BA59706}" destId="{ECC67276-27D9-490B-AD57-C0221AC52F4A}" srcOrd="1" destOrd="0" presId="urn:microsoft.com/office/officeart/2005/8/layout/hierarchy1"/>
    <dgm:cxn modelId="{0335DBD4-FE12-48EC-B86C-512346A3DE18}" type="presParOf" srcId="{7BB67041-5E83-41F2-B746-1A5818AE9BBB}" destId="{667153F6-1A13-4313-882E-911F5C6E33B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5DAE48-C4DF-4EE0-8729-52DA612A25B9}" type="doc">
      <dgm:prSet loTypeId="urn:microsoft.com/office/officeart/2005/8/layout/cycle3" loCatId="cycle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182AC6B1-7737-413E-81A7-D819699566EA}">
      <dgm:prSet phldrT="[Texte]" custT="1"/>
      <dgm:spPr/>
      <dgm:t>
        <a:bodyPr/>
        <a:lstStyle/>
        <a:p>
          <a:r>
            <a:rPr lang="fr-FR" sz="1300">
              <a:solidFill>
                <a:schemeClr val="accent1">
                  <a:lumMod val="75000"/>
                </a:schemeClr>
              </a:solidFill>
            </a:rPr>
            <a:t>1</a:t>
          </a:r>
          <a:r>
            <a:rPr lang="fr-FR" sz="1300"/>
            <a:t>. Les personnes et les actifs patrimoniaux </a:t>
          </a:r>
        </a:p>
      </dgm:t>
    </dgm:pt>
    <dgm:pt modelId="{D2B7D781-F027-4BC1-87F7-38826AEDA938}" type="parTrans" cxnId="{FE94CEDE-7C4E-497B-A99C-97B5DBE9C51F}">
      <dgm:prSet/>
      <dgm:spPr/>
      <dgm:t>
        <a:bodyPr/>
        <a:lstStyle/>
        <a:p>
          <a:endParaRPr lang="fr-FR"/>
        </a:p>
      </dgm:t>
    </dgm:pt>
    <dgm:pt modelId="{94874D0B-454F-42B1-AC78-C81E66B7392C}" type="sibTrans" cxnId="{FE94CEDE-7C4E-497B-A99C-97B5DBE9C51F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fr-FR" sz="1200"/>
        </a:p>
      </dgm:t>
    </dgm:pt>
    <dgm:pt modelId="{62E3D81B-B93D-4B57-ACD6-A61ECBA2396A}">
      <dgm:prSet phldrT="[Texte]" custT="1"/>
      <dgm:spPr/>
      <dgm:t>
        <a:bodyPr/>
        <a:lstStyle/>
        <a:p>
          <a:r>
            <a:rPr lang="fr-FR" sz="1300">
              <a:solidFill>
                <a:schemeClr val="accent1">
                  <a:lumMod val="75000"/>
                </a:schemeClr>
              </a:solidFill>
            </a:rPr>
            <a:t>2</a:t>
          </a:r>
          <a:r>
            <a:rPr lang="fr-FR" sz="1300"/>
            <a:t>. Les modes de conjugalité et leur impact patrimonial</a:t>
          </a:r>
        </a:p>
      </dgm:t>
    </dgm:pt>
    <dgm:pt modelId="{381CBC7F-BC40-4E21-A3F9-E5E70B3263F8}" type="parTrans" cxnId="{12F1D486-F682-464C-91A2-8C63DFCBDF9A}">
      <dgm:prSet/>
      <dgm:spPr/>
      <dgm:t>
        <a:bodyPr/>
        <a:lstStyle/>
        <a:p>
          <a:endParaRPr lang="fr-FR"/>
        </a:p>
      </dgm:t>
    </dgm:pt>
    <dgm:pt modelId="{6E721CEB-692A-41B5-AA7B-B1BC59010707}" type="sibTrans" cxnId="{12F1D486-F682-464C-91A2-8C63DFCBDF9A}">
      <dgm:prSet/>
      <dgm:spPr/>
      <dgm:t>
        <a:bodyPr/>
        <a:lstStyle/>
        <a:p>
          <a:endParaRPr lang="fr-FR"/>
        </a:p>
      </dgm:t>
    </dgm:pt>
    <dgm:pt modelId="{2170AA0D-4B15-4D98-BEC4-53725EBB5D7B}">
      <dgm:prSet phldrT="[Texte]" custT="1"/>
      <dgm:spPr/>
      <dgm:t>
        <a:bodyPr/>
        <a:lstStyle/>
        <a:p>
          <a:r>
            <a:rPr lang="fr-FR" sz="1300">
              <a:solidFill>
                <a:schemeClr val="accent1">
                  <a:lumMod val="75000"/>
                </a:schemeClr>
              </a:solidFill>
            </a:rPr>
            <a:t>3</a:t>
          </a:r>
          <a:r>
            <a:rPr lang="fr-FR" sz="1300"/>
            <a:t>. L’adoption dans une logique patrimoniale</a:t>
          </a:r>
        </a:p>
      </dgm:t>
    </dgm:pt>
    <dgm:pt modelId="{2DBF70CA-1ABD-4A6F-97EF-A6AE3405AABD}" type="parTrans" cxnId="{4D182ECA-7ECF-4B74-AE3C-11B0D6A6012C}">
      <dgm:prSet/>
      <dgm:spPr/>
      <dgm:t>
        <a:bodyPr/>
        <a:lstStyle/>
        <a:p>
          <a:endParaRPr lang="fr-FR"/>
        </a:p>
      </dgm:t>
    </dgm:pt>
    <dgm:pt modelId="{2C670156-B3DE-41C4-B443-0B8781E6070B}" type="sibTrans" cxnId="{4D182ECA-7ECF-4B74-AE3C-11B0D6A6012C}">
      <dgm:prSet/>
      <dgm:spPr/>
      <dgm:t>
        <a:bodyPr/>
        <a:lstStyle/>
        <a:p>
          <a:endParaRPr lang="fr-FR"/>
        </a:p>
      </dgm:t>
    </dgm:pt>
    <dgm:pt modelId="{99666E74-8D4E-49DA-ABB7-FB1CCAF53C06}">
      <dgm:prSet phldrT="[Texte]" custT="1"/>
      <dgm:spPr/>
      <dgm:t>
        <a:bodyPr/>
        <a:lstStyle/>
        <a:p>
          <a:r>
            <a:rPr lang="fr-FR" sz="1300">
              <a:solidFill>
                <a:schemeClr val="accent1">
                  <a:lumMod val="75000"/>
                </a:schemeClr>
              </a:solidFill>
            </a:rPr>
            <a:t>4</a:t>
          </a:r>
          <a:r>
            <a:rPr lang="fr-FR" sz="1300"/>
            <a:t>. La gestion du patrimoine familial en présence d’un chef ou dirigeant d’entreprise</a:t>
          </a:r>
        </a:p>
      </dgm:t>
    </dgm:pt>
    <dgm:pt modelId="{E972DE25-F01C-4610-9A71-DF577285BDEF}" type="parTrans" cxnId="{90FDFBA1-D8ED-4E5E-AB13-08DAEFEEA6CD}">
      <dgm:prSet/>
      <dgm:spPr/>
      <dgm:t>
        <a:bodyPr/>
        <a:lstStyle/>
        <a:p>
          <a:endParaRPr lang="fr-FR"/>
        </a:p>
      </dgm:t>
    </dgm:pt>
    <dgm:pt modelId="{A63A9A45-05A8-473E-B185-71710B2B6580}" type="sibTrans" cxnId="{90FDFBA1-D8ED-4E5E-AB13-08DAEFEEA6CD}">
      <dgm:prSet/>
      <dgm:spPr/>
      <dgm:t>
        <a:bodyPr/>
        <a:lstStyle/>
        <a:p>
          <a:endParaRPr lang="fr-FR"/>
        </a:p>
      </dgm:t>
    </dgm:pt>
    <dgm:pt modelId="{39E77B72-7677-4020-B7DF-815AD51332A1}">
      <dgm:prSet phldrT="[Texte]" custT="1"/>
      <dgm:spPr/>
      <dgm:t>
        <a:bodyPr/>
        <a:lstStyle/>
        <a:p>
          <a:r>
            <a:rPr lang="fr-FR" sz="1300">
              <a:solidFill>
                <a:schemeClr val="accent1">
                  <a:lumMod val="75000"/>
                </a:schemeClr>
              </a:solidFill>
            </a:rPr>
            <a:t>5</a:t>
          </a:r>
          <a:r>
            <a:rPr lang="fr-FR" sz="1300"/>
            <a:t>. Règles de droit civil et stratégies de transmission du patrimoine familial</a:t>
          </a:r>
        </a:p>
      </dgm:t>
    </dgm:pt>
    <dgm:pt modelId="{D4649021-3F4A-4B39-BB00-DF6F88DC4D42}" type="parTrans" cxnId="{F0EC5663-6EA0-4038-A2BE-7F42F8FF99A1}">
      <dgm:prSet/>
      <dgm:spPr/>
      <dgm:t>
        <a:bodyPr/>
        <a:lstStyle/>
        <a:p>
          <a:endParaRPr lang="fr-FR"/>
        </a:p>
      </dgm:t>
    </dgm:pt>
    <dgm:pt modelId="{B9D64C00-2569-4E6E-A0FC-02DF6AB5C189}" type="sibTrans" cxnId="{F0EC5663-6EA0-4038-A2BE-7F42F8FF99A1}">
      <dgm:prSet/>
      <dgm:spPr/>
      <dgm:t>
        <a:bodyPr/>
        <a:lstStyle/>
        <a:p>
          <a:endParaRPr lang="fr-FR"/>
        </a:p>
      </dgm:t>
    </dgm:pt>
    <dgm:pt modelId="{0DE2B072-A1C9-4F92-99E7-AF25794CA517}" type="pres">
      <dgm:prSet presAssocID="{7F5DAE48-C4DF-4EE0-8729-52DA612A25B9}" presName="Name0" presStyleCnt="0">
        <dgm:presLayoutVars>
          <dgm:dir/>
          <dgm:resizeHandles val="exact"/>
        </dgm:presLayoutVars>
      </dgm:prSet>
      <dgm:spPr/>
    </dgm:pt>
    <dgm:pt modelId="{E6927257-029E-409D-98CB-48A11381BD7B}" type="pres">
      <dgm:prSet presAssocID="{7F5DAE48-C4DF-4EE0-8729-52DA612A25B9}" presName="cycle" presStyleCnt="0"/>
      <dgm:spPr/>
    </dgm:pt>
    <dgm:pt modelId="{25EA5ABE-5DCD-4068-B0B1-2590C46652AA}" type="pres">
      <dgm:prSet presAssocID="{182AC6B1-7737-413E-81A7-D819699566EA}" presName="nodeFirstNode" presStyleLbl="node1" presStyleIdx="0" presStyleCnt="5" custRadScaleRad="107008" custRadScaleInc="-3470">
        <dgm:presLayoutVars>
          <dgm:bulletEnabled val="1"/>
        </dgm:presLayoutVars>
      </dgm:prSet>
      <dgm:spPr/>
    </dgm:pt>
    <dgm:pt modelId="{2A11FD90-B7E4-4759-906A-ED7F9888F42E}" type="pres">
      <dgm:prSet presAssocID="{94874D0B-454F-42B1-AC78-C81E66B7392C}" presName="sibTransFirstNode" presStyleLbl="bgShp" presStyleIdx="0" presStyleCnt="1"/>
      <dgm:spPr/>
    </dgm:pt>
    <dgm:pt modelId="{783A9A9F-1A3C-4250-A0BE-99CC05208E80}" type="pres">
      <dgm:prSet presAssocID="{62E3D81B-B93D-4B57-ACD6-A61ECBA2396A}" presName="nodeFollowingNodes" presStyleLbl="node1" presStyleIdx="1" presStyleCnt="5" custRadScaleRad="91729" custRadScaleInc="338">
        <dgm:presLayoutVars>
          <dgm:bulletEnabled val="1"/>
        </dgm:presLayoutVars>
      </dgm:prSet>
      <dgm:spPr/>
    </dgm:pt>
    <dgm:pt modelId="{0225A689-F12B-435C-982A-02B8BDCC5849}" type="pres">
      <dgm:prSet presAssocID="{2170AA0D-4B15-4D98-BEC4-53725EBB5D7B}" presName="nodeFollowingNodes" presStyleLbl="node1" presStyleIdx="2" presStyleCnt="5" custRadScaleRad="92107" custRadScaleInc="-966">
        <dgm:presLayoutVars>
          <dgm:bulletEnabled val="1"/>
        </dgm:presLayoutVars>
      </dgm:prSet>
      <dgm:spPr/>
    </dgm:pt>
    <dgm:pt modelId="{F666B716-A68A-4E48-B587-49756C3EEC11}" type="pres">
      <dgm:prSet presAssocID="{99666E74-8D4E-49DA-ABB7-FB1CCAF53C06}" presName="nodeFollowingNodes" presStyleLbl="node1" presStyleIdx="3" presStyleCnt="5" custRadScaleRad="94476" custRadScaleInc="4122">
        <dgm:presLayoutVars>
          <dgm:bulletEnabled val="1"/>
        </dgm:presLayoutVars>
      </dgm:prSet>
      <dgm:spPr/>
    </dgm:pt>
    <dgm:pt modelId="{3B96A463-CED8-4A63-B1DC-7C41282F5506}" type="pres">
      <dgm:prSet presAssocID="{39E77B72-7677-4020-B7DF-815AD51332A1}" presName="nodeFollowingNodes" presStyleLbl="node1" presStyleIdx="4" presStyleCnt="5" custRadScaleRad="99713" custRadScaleInc="-9481">
        <dgm:presLayoutVars>
          <dgm:bulletEnabled val="1"/>
        </dgm:presLayoutVars>
      </dgm:prSet>
      <dgm:spPr/>
    </dgm:pt>
  </dgm:ptLst>
  <dgm:cxnLst>
    <dgm:cxn modelId="{12DE8416-2948-45B8-8921-65F6AAE066D3}" type="presOf" srcId="{7F5DAE48-C4DF-4EE0-8729-52DA612A25B9}" destId="{0DE2B072-A1C9-4F92-99E7-AF25794CA517}" srcOrd="0" destOrd="0" presId="urn:microsoft.com/office/officeart/2005/8/layout/cycle3"/>
    <dgm:cxn modelId="{3759D75C-8539-4653-8A4D-81066D528707}" type="presOf" srcId="{182AC6B1-7737-413E-81A7-D819699566EA}" destId="{25EA5ABE-5DCD-4068-B0B1-2590C46652AA}" srcOrd="0" destOrd="0" presId="urn:microsoft.com/office/officeart/2005/8/layout/cycle3"/>
    <dgm:cxn modelId="{F0EC5663-6EA0-4038-A2BE-7F42F8FF99A1}" srcId="{7F5DAE48-C4DF-4EE0-8729-52DA612A25B9}" destId="{39E77B72-7677-4020-B7DF-815AD51332A1}" srcOrd="4" destOrd="0" parTransId="{D4649021-3F4A-4B39-BB00-DF6F88DC4D42}" sibTransId="{B9D64C00-2569-4E6E-A0FC-02DF6AB5C189}"/>
    <dgm:cxn modelId="{351D8E4A-FAF4-413B-9C6A-4523A9F1A5EC}" type="presOf" srcId="{39E77B72-7677-4020-B7DF-815AD51332A1}" destId="{3B96A463-CED8-4A63-B1DC-7C41282F5506}" srcOrd="0" destOrd="0" presId="urn:microsoft.com/office/officeart/2005/8/layout/cycle3"/>
    <dgm:cxn modelId="{51565F55-D4C5-4D6B-99F8-66543E8A872A}" type="presOf" srcId="{2170AA0D-4B15-4D98-BEC4-53725EBB5D7B}" destId="{0225A689-F12B-435C-982A-02B8BDCC5849}" srcOrd="0" destOrd="0" presId="urn:microsoft.com/office/officeart/2005/8/layout/cycle3"/>
    <dgm:cxn modelId="{D7D9C355-6944-4186-9DC3-7BD8B9BBC43E}" type="presOf" srcId="{62E3D81B-B93D-4B57-ACD6-A61ECBA2396A}" destId="{783A9A9F-1A3C-4250-A0BE-99CC05208E80}" srcOrd="0" destOrd="0" presId="urn:microsoft.com/office/officeart/2005/8/layout/cycle3"/>
    <dgm:cxn modelId="{12F1D486-F682-464C-91A2-8C63DFCBDF9A}" srcId="{7F5DAE48-C4DF-4EE0-8729-52DA612A25B9}" destId="{62E3D81B-B93D-4B57-ACD6-A61ECBA2396A}" srcOrd="1" destOrd="0" parTransId="{381CBC7F-BC40-4E21-A3F9-E5E70B3263F8}" sibTransId="{6E721CEB-692A-41B5-AA7B-B1BC59010707}"/>
    <dgm:cxn modelId="{90FDFBA1-D8ED-4E5E-AB13-08DAEFEEA6CD}" srcId="{7F5DAE48-C4DF-4EE0-8729-52DA612A25B9}" destId="{99666E74-8D4E-49DA-ABB7-FB1CCAF53C06}" srcOrd="3" destOrd="0" parTransId="{E972DE25-F01C-4610-9A71-DF577285BDEF}" sibTransId="{A63A9A45-05A8-473E-B185-71710B2B6580}"/>
    <dgm:cxn modelId="{279DC8C4-76C5-45C6-B796-6615375373EE}" type="presOf" srcId="{94874D0B-454F-42B1-AC78-C81E66B7392C}" destId="{2A11FD90-B7E4-4759-906A-ED7F9888F42E}" srcOrd="0" destOrd="0" presId="urn:microsoft.com/office/officeart/2005/8/layout/cycle3"/>
    <dgm:cxn modelId="{4D182ECA-7ECF-4B74-AE3C-11B0D6A6012C}" srcId="{7F5DAE48-C4DF-4EE0-8729-52DA612A25B9}" destId="{2170AA0D-4B15-4D98-BEC4-53725EBB5D7B}" srcOrd="2" destOrd="0" parTransId="{2DBF70CA-1ABD-4A6F-97EF-A6AE3405AABD}" sibTransId="{2C670156-B3DE-41C4-B443-0B8781E6070B}"/>
    <dgm:cxn modelId="{BCB00CCB-EDC2-46D4-9D38-E590C2554993}" type="presOf" srcId="{99666E74-8D4E-49DA-ABB7-FB1CCAF53C06}" destId="{F666B716-A68A-4E48-B587-49756C3EEC11}" srcOrd="0" destOrd="0" presId="urn:microsoft.com/office/officeart/2005/8/layout/cycle3"/>
    <dgm:cxn modelId="{FE94CEDE-7C4E-497B-A99C-97B5DBE9C51F}" srcId="{7F5DAE48-C4DF-4EE0-8729-52DA612A25B9}" destId="{182AC6B1-7737-413E-81A7-D819699566EA}" srcOrd="0" destOrd="0" parTransId="{D2B7D781-F027-4BC1-87F7-38826AEDA938}" sibTransId="{94874D0B-454F-42B1-AC78-C81E66B7392C}"/>
    <dgm:cxn modelId="{F0567F48-2237-4BA6-B669-BDDDC84E6B23}" type="presParOf" srcId="{0DE2B072-A1C9-4F92-99E7-AF25794CA517}" destId="{E6927257-029E-409D-98CB-48A11381BD7B}" srcOrd="0" destOrd="0" presId="urn:microsoft.com/office/officeart/2005/8/layout/cycle3"/>
    <dgm:cxn modelId="{770ABB16-1230-41C6-9236-2A466F76EC92}" type="presParOf" srcId="{E6927257-029E-409D-98CB-48A11381BD7B}" destId="{25EA5ABE-5DCD-4068-B0B1-2590C46652AA}" srcOrd="0" destOrd="0" presId="urn:microsoft.com/office/officeart/2005/8/layout/cycle3"/>
    <dgm:cxn modelId="{97B6F552-3998-4159-ABB0-6DBE42629AB0}" type="presParOf" srcId="{E6927257-029E-409D-98CB-48A11381BD7B}" destId="{2A11FD90-B7E4-4759-906A-ED7F9888F42E}" srcOrd="1" destOrd="0" presId="urn:microsoft.com/office/officeart/2005/8/layout/cycle3"/>
    <dgm:cxn modelId="{C3734A72-AEB2-40C3-977B-43597408FE17}" type="presParOf" srcId="{E6927257-029E-409D-98CB-48A11381BD7B}" destId="{783A9A9F-1A3C-4250-A0BE-99CC05208E80}" srcOrd="2" destOrd="0" presId="urn:microsoft.com/office/officeart/2005/8/layout/cycle3"/>
    <dgm:cxn modelId="{60DB0C64-6D9D-4F0F-B52B-0C895B7D6B0D}" type="presParOf" srcId="{E6927257-029E-409D-98CB-48A11381BD7B}" destId="{0225A689-F12B-435C-982A-02B8BDCC5849}" srcOrd="3" destOrd="0" presId="urn:microsoft.com/office/officeart/2005/8/layout/cycle3"/>
    <dgm:cxn modelId="{A328137D-AF1A-42B2-B228-2EF6E4BF8A68}" type="presParOf" srcId="{E6927257-029E-409D-98CB-48A11381BD7B}" destId="{F666B716-A68A-4E48-B587-49756C3EEC11}" srcOrd="4" destOrd="0" presId="urn:microsoft.com/office/officeart/2005/8/layout/cycle3"/>
    <dgm:cxn modelId="{A6985729-36D7-4129-99A7-49C25231AE45}" type="presParOf" srcId="{E6927257-029E-409D-98CB-48A11381BD7B}" destId="{3B96A463-CED8-4A63-B1DC-7C41282F5506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5DAE48-C4DF-4EE0-8729-52DA612A25B9}" type="doc">
      <dgm:prSet loTypeId="urn:microsoft.com/office/officeart/2005/8/layout/cycle3" loCatId="cycle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182AC6B1-7737-413E-81A7-D819699566EA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sz="1300">
              <a:solidFill>
                <a:schemeClr val="accent1">
                  <a:lumMod val="50000"/>
                </a:schemeClr>
              </a:solidFill>
            </a:rPr>
            <a:t>2.1 </a:t>
          </a:r>
          <a:r>
            <a:rPr lang="fr-FR" sz="1300">
              <a:solidFill>
                <a:schemeClr val="tx1"/>
              </a:solidFill>
            </a:rPr>
            <a:t>Dynamique financière de la famille</a:t>
          </a:r>
        </a:p>
      </dgm:t>
    </dgm:pt>
    <dgm:pt modelId="{D2B7D781-F027-4BC1-87F7-38826AEDA938}" type="parTrans" cxnId="{FE94CEDE-7C4E-497B-A99C-97B5DBE9C51F}">
      <dgm:prSet/>
      <dgm:spPr/>
      <dgm:t>
        <a:bodyPr/>
        <a:lstStyle/>
        <a:p>
          <a:endParaRPr lang="fr-FR"/>
        </a:p>
      </dgm:t>
    </dgm:pt>
    <dgm:pt modelId="{94874D0B-454F-42B1-AC78-C81E66B7392C}" type="sibTrans" cxnId="{FE94CEDE-7C4E-497B-A99C-97B5DBE9C51F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fr-FR" sz="1200"/>
        </a:p>
      </dgm:t>
    </dgm:pt>
    <dgm:pt modelId="{62E3D81B-B93D-4B57-ACD6-A61ECBA2396A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sz="1300">
              <a:solidFill>
                <a:schemeClr val="accent1">
                  <a:lumMod val="50000"/>
                </a:schemeClr>
              </a:solidFill>
            </a:rPr>
            <a:t>2.1 </a:t>
          </a:r>
          <a:r>
            <a:rPr lang="fr-FR" sz="1300">
              <a:solidFill>
                <a:schemeClr val="tx1"/>
              </a:solidFill>
            </a:rPr>
            <a:t>Stratégies d’épargne et financement des investissements de la famille</a:t>
          </a:r>
        </a:p>
      </dgm:t>
    </dgm:pt>
    <dgm:pt modelId="{381CBC7F-BC40-4E21-A3F9-E5E70B3263F8}" type="parTrans" cxnId="{12F1D486-F682-464C-91A2-8C63DFCBDF9A}">
      <dgm:prSet/>
      <dgm:spPr/>
      <dgm:t>
        <a:bodyPr/>
        <a:lstStyle/>
        <a:p>
          <a:endParaRPr lang="fr-FR"/>
        </a:p>
      </dgm:t>
    </dgm:pt>
    <dgm:pt modelId="{6E721CEB-692A-41B5-AA7B-B1BC59010707}" type="sibTrans" cxnId="{12F1D486-F682-464C-91A2-8C63DFCBDF9A}">
      <dgm:prSet/>
      <dgm:spPr/>
      <dgm:t>
        <a:bodyPr/>
        <a:lstStyle/>
        <a:p>
          <a:endParaRPr lang="fr-FR"/>
        </a:p>
      </dgm:t>
    </dgm:pt>
    <dgm:pt modelId="{2170AA0D-4B15-4D98-BEC4-53725EBB5D7B}">
      <dgm:prSet phldrT="[Texte]" custT="1"/>
      <dgm:spPr/>
      <dgm:t>
        <a:bodyPr/>
        <a:lstStyle/>
        <a:p>
          <a:r>
            <a:rPr lang="fr-FR" sz="1300">
              <a:solidFill>
                <a:schemeClr val="accent1">
                  <a:lumMod val="50000"/>
                </a:schemeClr>
              </a:solidFill>
            </a:rPr>
            <a:t>2,2 </a:t>
          </a:r>
          <a:r>
            <a:rPr lang="fr-FR" sz="1300"/>
            <a:t>Actifs et investissements alternatifs </a:t>
          </a:r>
        </a:p>
        <a:p>
          <a:r>
            <a:rPr lang="fr-FR" sz="1300"/>
            <a:t>(« biens divers »)</a:t>
          </a:r>
        </a:p>
      </dgm:t>
    </dgm:pt>
    <dgm:pt modelId="{2DBF70CA-1ABD-4A6F-97EF-A6AE3405AABD}" type="parTrans" cxnId="{4D182ECA-7ECF-4B74-AE3C-11B0D6A6012C}">
      <dgm:prSet/>
      <dgm:spPr/>
      <dgm:t>
        <a:bodyPr/>
        <a:lstStyle/>
        <a:p>
          <a:endParaRPr lang="fr-FR"/>
        </a:p>
      </dgm:t>
    </dgm:pt>
    <dgm:pt modelId="{2C670156-B3DE-41C4-B443-0B8781E6070B}" type="sibTrans" cxnId="{4D182ECA-7ECF-4B74-AE3C-11B0D6A6012C}">
      <dgm:prSet/>
      <dgm:spPr/>
      <dgm:t>
        <a:bodyPr/>
        <a:lstStyle/>
        <a:p>
          <a:endParaRPr lang="fr-FR"/>
        </a:p>
      </dgm:t>
    </dgm:pt>
    <dgm:pt modelId="{99666E74-8D4E-49DA-ABB7-FB1CCAF53C06}">
      <dgm:prSet phldrT="[Texte]" custT="1"/>
      <dgm:spPr/>
      <dgm:t>
        <a:bodyPr/>
        <a:lstStyle/>
        <a:p>
          <a:r>
            <a:rPr lang="fr-FR" sz="1300">
              <a:solidFill>
                <a:schemeClr val="accent1">
                  <a:lumMod val="50000"/>
                </a:schemeClr>
              </a:solidFill>
            </a:rPr>
            <a:t>2,2 </a:t>
          </a:r>
          <a:r>
            <a:rPr lang="fr-FR" sz="1300"/>
            <a:t>Macroéconomie et « discours » sur l’évolution des marchés financiers</a:t>
          </a:r>
        </a:p>
      </dgm:t>
    </dgm:pt>
    <dgm:pt modelId="{E972DE25-F01C-4610-9A71-DF577285BDEF}" type="parTrans" cxnId="{90FDFBA1-D8ED-4E5E-AB13-08DAEFEEA6CD}">
      <dgm:prSet/>
      <dgm:spPr/>
      <dgm:t>
        <a:bodyPr/>
        <a:lstStyle/>
        <a:p>
          <a:endParaRPr lang="fr-FR"/>
        </a:p>
      </dgm:t>
    </dgm:pt>
    <dgm:pt modelId="{A63A9A45-05A8-473E-B185-71710B2B6580}" type="sibTrans" cxnId="{90FDFBA1-D8ED-4E5E-AB13-08DAEFEEA6CD}">
      <dgm:prSet/>
      <dgm:spPr/>
      <dgm:t>
        <a:bodyPr/>
        <a:lstStyle/>
        <a:p>
          <a:endParaRPr lang="fr-FR"/>
        </a:p>
      </dgm:t>
    </dgm:pt>
    <dgm:pt modelId="{39E77B72-7677-4020-B7DF-815AD51332A1}">
      <dgm:prSet phldrT="[Texte]" custT="1"/>
      <dgm:spPr/>
      <dgm:t>
        <a:bodyPr/>
        <a:lstStyle/>
        <a:p>
          <a:r>
            <a:rPr lang="fr-FR" sz="1300">
              <a:solidFill>
                <a:schemeClr val="accent1">
                  <a:lumMod val="50000"/>
                </a:schemeClr>
              </a:solidFill>
            </a:rPr>
            <a:t>2,2</a:t>
          </a:r>
          <a:r>
            <a:rPr lang="fr-FR" sz="1300"/>
            <a:t> Profils d’investissement et allocations d’actifs</a:t>
          </a:r>
        </a:p>
      </dgm:t>
    </dgm:pt>
    <dgm:pt modelId="{D4649021-3F4A-4B39-BB00-DF6F88DC4D42}" type="parTrans" cxnId="{F0EC5663-6EA0-4038-A2BE-7F42F8FF99A1}">
      <dgm:prSet/>
      <dgm:spPr/>
      <dgm:t>
        <a:bodyPr/>
        <a:lstStyle/>
        <a:p>
          <a:endParaRPr lang="fr-FR"/>
        </a:p>
      </dgm:t>
    </dgm:pt>
    <dgm:pt modelId="{B9D64C00-2569-4E6E-A0FC-02DF6AB5C189}" type="sibTrans" cxnId="{F0EC5663-6EA0-4038-A2BE-7F42F8FF99A1}">
      <dgm:prSet/>
      <dgm:spPr/>
      <dgm:t>
        <a:bodyPr/>
        <a:lstStyle/>
        <a:p>
          <a:endParaRPr lang="fr-FR"/>
        </a:p>
      </dgm:t>
    </dgm:pt>
    <dgm:pt modelId="{EE3E4DBD-0BFB-4559-A338-977D0365FBE2}">
      <dgm:prSet phldrT="[Texte]" custT="1"/>
      <dgm:spPr/>
      <dgm:t>
        <a:bodyPr/>
        <a:lstStyle/>
        <a:p>
          <a:r>
            <a:rPr lang="fr-FR" sz="1300">
              <a:solidFill>
                <a:schemeClr val="accent1">
                  <a:lumMod val="50000"/>
                </a:schemeClr>
              </a:solidFill>
            </a:rPr>
            <a:t>2,2 </a:t>
          </a:r>
          <a:r>
            <a:rPr lang="fr-FR" sz="1300"/>
            <a:t>Actifs et investissement financiers (portefeuille de titres)</a:t>
          </a:r>
        </a:p>
      </dgm:t>
    </dgm:pt>
    <dgm:pt modelId="{DB8ADB5F-4D6C-47EC-AB3E-686E843B5F40}" type="parTrans" cxnId="{0D49BC1C-6B72-4D92-AEE6-FC6B79CBFEC3}">
      <dgm:prSet/>
      <dgm:spPr/>
      <dgm:t>
        <a:bodyPr/>
        <a:lstStyle/>
        <a:p>
          <a:endParaRPr lang="fr-FR"/>
        </a:p>
      </dgm:t>
    </dgm:pt>
    <dgm:pt modelId="{41833C73-44A1-4F60-B477-EFE196AB2AAA}" type="sibTrans" cxnId="{0D49BC1C-6B72-4D92-AEE6-FC6B79CBFEC3}">
      <dgm:prSet/>
      <dgm:spPr/>
      <dgm:t>
        <a:bodyPr/>
        <a:lstStyle/>
        <a:p>
          <a:endParaRPr lang="fr-FR"/>
        </a:p>
      </dgm:t>
    </dgm:pt>
    <dgm:pt modelId="{921503D4-1459-4D2E-A9AB-267525A9671F}">
      <dgm:prSet phldrT="[Texte]" custT="1"/>
      <dgm:spPr/>
      <dgm:t>
        <a:bodyPr/>
        <a:lstStyle/>
        <a:p>
          <a:r>
            <a:rPr lang="fr-FR" sz="1300">
              <a:solidFill>
                <a:schemeClr val="accent1">
                  <a:lumMod val="50000"/>
                </a:schemeClr>
              </a:solidFill>
            </a:rPr>
            <a:t>2,2  </a:t>
          </a:r>
          <a:r>
            <a:rPr lang="fr-FR" sz="1300"/>
            <a:t>Actifs et investissement immobiliers (composante du patrimoine)</a:t>
          </a:r>
        </a:p>
      </dgm:t>
    </dgm:pt>
    <dgm:pt modelId="{D820A1D5-77EA-48D0-8F26-02CF7BD192EB}" type="parTrans" cxnId="{DCC9D222-836E-4F0B-9701-B9304D604A86}">
      <dgm:prSet/>
      <dgm:spPr/>
      <dgm:t>
        <a:bodyPr/>
        <a:lstStyle/>
        <a:p>
          <a:endParaRPr lang="fr-FR"/>
        </a:p>
      </dgm:t>
    </dgm:pt>
    <dgm:pt modelId="{66BEC604-E240-490B-AD23-21C424AB74C9}" type="sibTrans" cxnId="{DCC9D222-836E-4F0B-9701-B9304D604A86}">
      <dgm:prSet/>
      <dgm:spPr/>
      <dgm:t>
        <a:bodyPr/>
        <a:lstStyle/>
        <a:p>
          <a:endParaRPr lang="fr-FR"/>
        </a:p>
      </dgm:t>
    </dgm:pt>
    <dgm:pt modelId="{0DE2B072-A1C9-4F92-99E7-AF25794CA517}" type="pres">
      <dgm:prSet presAssocID="{7F5DAE48-C4DF-4EE0-8729-52DA612A25B9}" presName="Name0" presStyleCnt="0">
        <dgm:presLayoutVars>
          <dgm:dir/>
          <dgm:resizeHandles val="exact"/>
        </dgm:presLayoutVars>
      </dgm:prSet>
      <dgm:spPr/>
    </dgm:pt>
    <dgm:pt modelId="{E6927257-029E-409D-98CB-48A11381BD7B}" type="pres">
      <dgm:prSet presAssocID="{7F5DAE48-C4DF-4EE0-8729-52DA612A25B9}" presName="cycle" presStyleCnt="0"/>
      <dgm:spPr/>
    </dgm:pt>
    <dgm:pt modelId="{25EA5ABE-5DCD-4068-B0B1-2590C46652AA}" type="pres">
      <dgm:prSet presAssocID="{182AC6B1-7737-413E-81A7-D819699566EA}" presName="nodeFirstNode" presStyleLbl="node1" presStyleIdx="0" presStyleCnt="7">
        <dgm:presLayoutVars>
          <dgm:bulletEnabled val="1"/>
        </dgm:presLayoutVars>
      </dgm:prSet>
      <dgm:spPr/>
    </dgm:pt>
    <dgm:pt modelId="{2A11FD90-B7E4-4759-906A-ED7F9888F42E}" type="pres">
      <dgm:prSet presAssocID="{94874D0B-454F-42B1-AC78-C81E66B7392C}" presName="sibTransFirstNode" presStyleLbl="bgShp" presStyleIdx="0" presStyleCnt="1"/>
      <dgm:spPr/>
    </dgm:pt>
    <dgm:pt modelId="{783A9A9F-1A3C-4250-A0BE-99CC05208E80}" type="pres">
      <dgm:prSet presAssocID="{62E3D81B-B93D-4B57-ACD6-A61ECBA2396A}" presName="nodeFollowingNodes" presStyleLbl="node1" presStyleIdx="1" presStyleCnt="7" custScaleX="123047" custScaleY="142854" custRadScaleRad="93636" custRadScaleInc="8295">
        <dgm:presLayoutVars>
          <dgm:bulletEnabled val="1"/>
        </dgm:presLayoutVars>
      </dgm:prSet>
      <dgm:spPr/>
    </dgm:pt>
    <dgm:pt modelId="{F55D2CAC-0BE9-4915-A672-1A66E5DF9B26}" type="pres">
      <dgm:prSet presAssocID="{921503D4-1459-4D2E-A9AB-267525A9671F}" presName="nodeFollowingNodes" presStyleLbl="node1" presStyleIdx="2" presStyleCnt="7" custScaleX="127863" custScaleY="122196">
        <dgm:presLayoutVars>
          <dgm:bulletEnabled val="1"/>
        </dgm:presLayoutVars>
      </dgm:prSet>
      <dgm:spPr/>
    </dgm:pt>
    <dgm:pt modelId="{5377B151-DD4A-46A0-986B-1F46E2C8D5DA}" type="pres">
      <dgm:prSet presAssocID="{EE3E4DBD-0BFB-4559-A338-977D0365FBE2}" presName="nodeFollowingNodes" presStyleLbl="node1" presStyleIdx="3" presStyleCnt="7" custScaleX="119161" custScaleY="141975">
        <dgm:presLayoutVars>
          <dgm:bulletEnabled val="1"/>
        </dgm:presLayoutVars>
      </dgm:prSet>
      <dgm:spPr/>
    </dgm:pt>
    <dgm:pt modelId="{0225A689-F12B-435C-982A-02B8BDCC5849}" type="pres">
      <dgm:prSet presAssocID="{2170AA0D-4B15-4D98-BEC4-53725EBB5D7B}" presName="nodeFollowingNodes" presStyleLbl="node1" presStyleIdx="4" presStyleCnt="7" custScaleX="119691" custScaleY="129742" custRadScaleRad="103489" custRadScaleInc="36255">
        <dgm:presLayoutVars>
          <dgm:bulletEnabled val="1"/>
        </dgm:presLayoutVars>
      </dgm:prSet>
      <dgm:spPr/>
    </dgm:pt>
    <dgm:pt modelId="{F666B716-A68A-4E48-B587-49756C3EEC11}" type="pres">
      <dgm:prSet presAssocID="{99666E74-8D4E-49DA-ABB7-FB1CCAF53C06}" presName="nodeFollowingNodes" presStyleLbl="node1" presStyleIdx="5" presStyleCnt="7" custScaleX="121450" custScaleY="137491" custRadScaleRad="104568" custRadScaleInc="14968">
        <dgm:presLayoutVars>
          <dgm:bulletEnabled val="1"/>
        </dgm:presLayoutVars>
      </dgm:prSet>
      <dgm:spPr/>
    </dgm:pt>
    <dgm:pt modelId="{3B96A463-CED8-4A63-B1DC-7C41282F5506}" type="pres">
      <dgm:prSet presAssocID="{39E77B72-7677-4020-B7DF-815AD51332A1}" presName="nodeFollowingNodes" presStyleLbl="node1" presStyleIdx="6" presStyleCnt="7" custRadScaleRad="99713" custRadScaleInc="-9481">
        <dgm:presLayoutVars>
          <dgm:bulletEnabled val="1"/>
        </dgm:presLayoutVars>
      </dgm:prSet>
      <dgm:spPr/>
    </dgm:pt>
  </dgm:ptLst>
  <dgm:cxnLst>
    <dgm:cxn modelId="{0D49BC1C-6B72-4D92-AEE6-FC6B79CBFEC3}" srcId="{7F5DAE48-C4DF-4EE0-8729-52DA612A25B9}" destId="{EE3E4DBD-0BFB-4559-A338-977D0365FBE2}" srcOrd="3" destOrd="0" parTransId="{DB8ADB5F-4D6C-47EC-AB3E-686E843B5F40}" sibTransId="{41833C73-44A1-4F60-B477-EFE196AB2AAA}"/>
    <dgm:cxn modelId="{13B00B1F-F290-4E68-A222-6AFBDB73A0CC}" type="presOf" srcId="{7F5DAE48-C4DF-4EE0-8729-52DA612A25B9}" destId="{0DE2B072-A1C9-4F92-99E7-AF25794CA517}" srcOrd="0" destOrd="0" presId="urn:microsoft.com/office/officeart/2005/8/layout/cycle3"/>
    <dgm:cxn modelId="{DCC9D222-836E-4F0B-9701-B9304D604A86}" srcId="{7F5DAE48-C4DF-4EE0-8729-52DA612A25B9}" destId="{921503D4-1459-4D2E-A9AB-267525A9671F}" srcOrd="2" destOrd="0" parTransId="{D820A1D5-77EA-48D0-8F26-02CF7BD192EB}" sibTransId="{66BEC604-E240-490B-AD23-21C424AB74C9}"/>
    <dgm:cxn modelId="{6B68A431-B21F-4523-94E2-9B5E070C1193}" type="presOf" srcId="{39E77B72-7677-4020-B7DF-815AD51332A1}" destId="{3B96A463-CED8-4A63-B1DC-7C41282F5506}" srcOrd="0" destOrd="0" presId="urn:microsoft.com/office/officeart/2005/8/layout/cycle3"/>
    <dgm:cxn modelId="{F0EC5663-6EA0-4038-A2BE-7F42F8FF99A1}" srcId="{7F5DAE48-C4DF-4EE0-8729-52DA612A25B9}" destId="{39E77B72-7677-4020-B7DF-815AD51332A1}" srcOrd="6" destOrd="0" parTransId="{D4649021-3F4A-4B39-BB00-DF6F88DC4D42}" sibTransId="{B9D64C00-2569-4E6E-A0FC-02DF6AB5C189}"/>
    <dgm:cxn modelId="{7E791E71-A41B-442D-9794-483A708B8EB8}" type="presOf" srcId="{EE3E4DBD-0BFB-4559-A338-977D0365FBE2}" destId="{5377B151-DD4A-46A0-986B-1F46E2C8D5DA}" srcOrd="0" destOrd="0" presId="urn:microsoft.com/office/officeart/2005/8/layout/cycle3"/>
    <dgm:cxn modelId="{12F1D486-F682-464C-91A2-8C63DFCBDF9A}" srcId="{7F5DAE48-C4DF-4EE0-8729-52DA612A25B9}" destId="{62E3D81B-B93D-4B57-ACD6-A61ECBA2396A}" srcOrd="1" destOrd="0" parTransId="{381CBC7F-BC40-4E21-A3F9-E5E70B3263F8}" sibTransId="{6E721CEB-692A-41B5-AA7B-B1BC59010707}"/>
    <dgm:cxn modelId="{23A79C96-0D89-4B91-9221-6C599D31E937}" type="presOf" srcId="{94874D0B-454F-42B1-AC78-C81E66B7392C}" destId="{2A11FD90-B7E4-4759-906A-ED7F9888F42E}" srcOrd="0" destOrd="0" presId="urn:microsoft.com/office/officeart/2005/8/layout/cycle3"/>
    <dgm:cxn modelId="{332BEA9A-CEC0-4385-A83A-D298BF44B08A}" type="presOf" srcId="{62E3D81B-B93D-4B57-ACD6-A61ECBA2396A}" destId="{783A9A9F-1A3C-4250-A0BE-99CC05208E80}" srcOrd="0" destOrd="0" presId="urn:microsoft.com/office/officeart/2005/8/layout/cycle3"/>
    <dgm:cxn modelId="{0B98A29B-83B6-4C58-84F5-7A22A149B0DE}" type="presOf" srcId="{182AC6B1-7737-413E-81A7-D819699566EA}" destId="{25EA5ABE-5DCD-4068-B0B1-2590C46652AA}" srcOrd="0" destOrd="0" presId="urn:microsoft.com/office/officeart/2005/8/layout/cycle3"/>
    <dgm:cxn modelId="{90FDFBA1-D8ED-4E5E-AB13-08DAEFEEA6CD}" srcId="{7F5DAE48-C4DF-4EE0-8729-52DA612A25B9}" destId="{99666E74-8D4E-49DA-ABB7-FB1CCAF53C06}" srcOrd="5" destOrd="0" parTransId="{E972DE25-F01C-4610-9A71-DF577285BDEF}" sibTransId="{A63A9A45-05A8-473E-B185-71710B2B6580}"/>
    <dgm:cxn modelId="{4D182ECA-7ECF-4B74-AE3C-11B0D6A6012C}" srcId="{7F5DAE48-C4DF-4EE0-8729-52DA612A25B9}" destId="{2170AA0D-4B15-4D98-BEC4-53725EBB5D7B}" srcOrd="4" destOrd="0" parTransId="{2DBF70CA-1ABD-4A6F-97EF-A6AE3405AABD}" sibTransId="{2C670156-B3DE-41C4-B443-0B8781E6070B}"/>
    <dgm:cxn modelId="{2E8A77D9-2DA6-4B77-AD50-E00A6EC142EF}" type="presOf" srcId="{99666E74-8D4E-49DA-ABB7-FB1CCAF53C06}" destId="{F666B716-A68A-4E48-B587-49756C3EEC11}" srcOrd="0" destOrd="0" presId="urn:microsoft.com/office/officeart/2005/8/layout/cycle3"/>
    <dgm:cxn modelId="{FE94CEDE-7C4E-497B-A99C-97B5DBE9C51F}" srcId="{7F5DAE48-C4DF-4EE0-8729-52DA612A25B9}" destId="{182AC6B1-7737-413E-81A7-D819699566EA}" srcOrd="0" destOrd="0" parTransId="{D2B7D781-F027-4BC1-87F7-38826AEDA938}" sibTransId="{94874D0B-454F-42B1-AC78-C81E66B7392C}"/>
    <dgm:cxn modelId="{FE7672FA-858C-48CE-9D86-D87DBD670DDC}" type="presOf" srcId="{921503D4-1459-4D2E-A9AB-267525A9671F}" destId="{F55D2CAC-0BE9-4915-A672-1A66E5DF9B26}" srcOrd="0" destOrd="0" presId="urn:microsoft.com/office/officeart/2005/8/layout/cycle3"/>
    <dgm:cxn modelId="{246780FB-FCA7-473F-A178-6BB59DCF29FC}" type="presOf" srcId="{2170AA0D-4B15-4D98-BEC4-53725EBB5D7B}" destId="{0225A689-F12B-435C-982A-02B8BDCC5849}" srcOrd="0" destOrd="0" presId="urn:microsoft.com/office/officeart/2005/8/layout/cycle3"/>
    <dgm:cxn modelId="{EA47D9C2-3144-4FF0-8F89-D145BA7DBC73}" type="presParOf" srcId="{0DE2B072-A1C9-4F92-99E7-AF25794CA517}" destId="{E6927257-029E-409D-98CB-48A11381BD7B}" srcOrd="0" destOrd="0" presId="urn:microsoft.com/office/officeart/2005/8/layout/cycle3"/>
    <dgm:cxn modelId="{77E5446F-518B-42AD-AF49-E8A4F28D84A7}" type="presParOf" srcId="{E6927257-029E-409D-98CB-48A11381BD7B}" destId="{25EA5ABE-5DCD-4068-B0B1-2590C46652AA}" srcOrd="0" destOrd="0" presId="urn:microsoft.com/office/officeart/2005/8/layout/cycle3"/>
    <dgm:cxn modelId="{97650B0D-7BE8-4499-B254-D6426E61F54B}" type="presParOf" srcId="{E6927257-029E-409D-98CB-48A11381BD7B}" destId="{2A11FD90-B7E4-4759-906A-ED7F9888F42E}" srcOrd="1" destOrd="0" presId="urn:microsoft.com/office/officeart/2005/8/layout/cycle3"/>
    <dgm:cxn modelId="{47E2F5FA-A90B-4CCA-9CD7-51C6B8DCA1CE}" type="presParOf" srcId="{E6927257-029E-409D-98CB-48A11381BD7B}" destId="{783A9A9F-1A3C-4250-A0BE-99CC05208E80}" srcOrd="2" destOrd="0" presId="urn:microsoft.com/office/officeart/2005/8/layout/cycle3"/>
    <dgm:cxn modelId="{FD774A71-F7F1-4CA4-95EB-45E614AE1E9A}" type="presParOf" srcId="{E6927257-029E-409D-98CB-48A11381BD7B}" destId="{F55D2CAC-0BE9-4915-A672-1A66E5DF9B26}" srcOrd="3" destOrd="0" presId="urn:microsoft.com/office/officeart/2005/8/layout/cycle3"/>
    <dgm:cxn modelId="{8069094C-5284-4390-AEE0-11026A0E696B}" type="presParOf" srcId="{E6927257-029E-409D-98CB-48A11381BD7B}" destId="{5377B151-DD4A-46A0-986B-1F46E2C8D5DA}" srcOrd="4" destOrd="0" presId="urn:microsoft.com/office/officeart/2005/8/layout/cycle3"/>
    <dgm:cxn modelId="{AA582490-8FEB-4C42-A4C8-9F92CB99A957}" type="presParOf" srcId="{E6927257-029E-409D-98CB-48A11381BD7B}" destId="{0225A689-F12B-435C-982A-02B8BDCC5849}" srcOrd="5" destOrd="0" presId="urn:microsoft.com/office/officeart/2005/8/layout/cycle3"/>
    <dgm:cxn modelId="{B30DCADB-2CF7-4CAF-B097-E7C81F6189F2}" type="presParOf" srcId="{E6927257-029E-409D-98CB-48A11381BD7B}" destId="{F666B716-A68A-4E48-B587-49756C3EEC11}" srcOrd="6" destOrd="0" presId="urn:microsoft.com/office/officeart/2005/8/layout/cycle3"/>
    <dgm:cxn modelId="{B0245C47-802F-4C61-9589-542DCFB30695}" type="presParOf" srcId="{E6927257-029E-409D-98CB-48A11381BD7B}" destId="{3B96A463-CED8-4A63-B1DC-7C41282F5506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5DAE48-C4DF-4EE0-8729-52DA612A25B9}" type="doc">
      <dgm:prSet loTypeId="urn:microsoft.com/office/officeart/2005/8/layout/cycle3" loCatId="cycle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182AC6B1-7737-413E-81A7-D819699566EA}">
      <dgm:prSet phldrT="[Texte]" custT="1"/>
      <dgm:spPr/>
      <dgm:t>
        <a:bodyPr/>
        <a:lstStyle/>
        <a:p>
          <a:pPr algn="ctr"/>
          <a:r>
            <a:rPr lang="fr-FR" sz="1300">
              <a:solidFill>
                <a:schemeClr val="accent1">
                  <a:lumMod val="50000"/>
                </a:schemeClr>
              </a:solidFill>
            </a:rPr>
            <a:t>1. </a:t>
          </a:r>
          <a:r>
            <a:rPr lang="fr-FR" sz="1300">
              <a:solidFill>
                <a:schemeClr val="tx1"/>
              </a:solidFill>
            </a:rPr>
            <a:t>Fondamentaux et dimensions de la protection </a:t>
          </a:r>
        </a:p>
      </dgm:t>
    </dgm:pt>
    <dgm:pt modelId="{D2B7D781-F027-4BC1-87F7-38826AEDA938}" type="parTrans" cxnId="{FE94CEDE-7C4E-497B-A99C-97B5DBE9C51F}">
      <dgm:prSet/>
      <dgm:spPr/>
      <dgm:t>
        <a:bodyPr/>
        <a:lstStyle/>
        <a:p>
          <a:endParaRPr lang="fr-FR"/>
        </a:p>
      </dgm:t>
    </dgm:pt>
    <dgm:pt modelId="{94874D0B-454F-42B1-AC78-C81E66B7392C}" type="sibTrans" cxnId="{FE94CEDE-7C4E-497B-A99C-97B5DBE9C51F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fr-FR"/>
        </a:p>
      </dgm:t>
    </dgm:pt>
    <dgm:pt modelId="{62E3D81B-B93D-4B57-ACD6-A61ECBA2396A}">
      <dgm:prSet phldrT="[Texte]" custT="1"/>
      <dgm:spPr/>
      <dgm:t>
        <a:bodyPr/>
        <a:lstStyle/>
        <a:p>
          <a:pPr algn="ctr"/>
          <a:r>
            <a:rPr lang="fr-FR" sz="1300">
              <a:solidFill>
                <a:schemeClr val="accent1">
                  <a:lumMod val="50000"/>
                </a:schemeClr>
              </a:solidFill>
            </a:rPr>
            <a:t>4. </a:t>
          </a:r>
          <a:r>
            <a:rPr lang="fr-FR" sz="1300">
              <a:solidFill>
                <a:schemeClr val="tx1"/>
              </a:solidFill>
            </a:rPr>
            <a:t>Stratégies de préparation de la retraite</a:t>
          </a:r>
        </a:p>
      </dgm:t>
    </dgm:pt>
    <dgm:pt modelId="{381CBC7F-BC40-4E21-A3F9-E5E70B3263F8}" type="parTrans" cxnId="{12F1D486-F682-464C-91A2-8C63DFCBDF9A}">
      <dgm:prSet/>
      <dgm:spPr/>
      <dgm:t>
        <a:bodyPr/>
        <a:lstStyle/>
        <a:p>
          <a:endParaRPr lang="fr-FR"/>
        </a:p>
      </dgm:t>
    </dgm:pt>
    <dgm:pt modelId="{6E721CEB-692A-41B5-AA7B-B1BC59010707}" type="sibTrans" cxnId="{12F1D486-F682-464C-91A2-8C63DFCBDF9A}">
      <dgm:prSet/>
      <dgm:spPr/>
      <dgm:t>
        <a:bodyPr/>
        <a:lstStyle/>
        <a:p>
          <a:endParaRPr lang="fr-FR"/>
        </a:p>
      </dgm:t>
    </dgm:pt>
    <dgm:pt modelId="{2170AA0D-4B15-4D98-BEC4-53725EBB5D7B}">
      <dgm:prSet phldrT="[Texte]" custT="1"/>
      <dgm:spPr/>
      <dgm:t>
        <a:bodyPr/>
        <a:lstStyle/>
        <a:p>
          <a:pPr algn="ctr"/>
          <a:r>
            <a:rPr lang="fr-FR" sz="1300">
              <a:solidFill>
                <a:schemeClr val="accent1">
                  <a:lumMod val="50000"/>
                </a:schemeClr>
              </a:solidFill>
            </a:rPr>
            <a:t>5. </a:t>
          </a:r>
          <a:r>
            <a:rPr lang="fr-FR" sz="1300">
              <a:solidFill>
                <a:schemeClr val="tx1"/>
              </a:solidFill>
            </a:rPr>
            <a:t>Vie longue et transmission du patrimoine</a:t>
          </a:r>
        </a:p>
      </dgm:t>
    </dgm:pt>
    <dgm:pt modelId="{2DBF70CA-1ABD-4A6F-97EF-A6AE3405AABD}" type="parTrans" cxnId="{4D182ECA-7ECF-4B74-AE3C-11B0D6A6012C}">
      <dgm:prSet/>
      <dgm:spPr/>
      <dgm:t>
        <a:bodyPr/>
        <a:lstStyle/>
        <a:p>
          <a:endParaRPr lang="fr-FR"/>
        </a:p>
      </dgm:t>
    </dgm:pt>
    <dgm:pt modelId="{2C670156-B3DE-41C4-B443-0B8781E6070B}" type="sibTrans" cxnId="{4D182ECA-7ECF-4B74-AE3C-11B0D6A6012C}">
      <dgm:prSet/>
      <dgm:spPr/>
      <dgm:t>
        <a:bodyPr/>
        <a:lstStyle/>
        <a:p>
          <a:endParaRPr lang="fr-FR"/>
        </a:p>
      </dgm:t>
    </dgm:pt>
    <dgm:pt modelId="{4089C243-343A-46AE-819F-BCC651F92203}">
      <dgm:prSet phldrT="[Texte]" custT="1"/>
      <dgm:spPr/>
      <dgm:t>
        <a:bodyPr/>
        <a:lstStyle/>
        <a:p>
          <a:pPr algn="ctr"/>
          <a:r>
            <a:rPr lang="fr-FR" sz="1300">
              <a:solidFill>
                <a:schemeClr val="accent1">
                  <a:lumMod val="50000"/>
                </a:schemeClr>
              </a:solidFill>
            </a:rPr>
            <a:t>2. </a:t>
          </a:r>
          <a:r>
            <a:rPr lang="fr-FR" sz="1300">
              <a:solidFill>
                <a:schemeClr val="tx1"/>
              </a:solidFill>
            </a:rPr>
            <a:t>Les contrats d’assurances vie et de capitalisation : outils multi-objets</a:t>
          </a:r>
        </a:p>
      </dgm:t>
    </dgm:pt>
    <dgm:pt modelId="{EA29B174-0941-49E4-957E-4599CC4C11CC}" type="parTrans" cxnId="{6EC265D2-9E32-4B9D-9136-78C6F9904452}">
      <dgm:prSet/>
      <dgm:spPr/>
      <dgm:t>
        <a:bodyPr/>
        <a:lstStyle/>
        <a:p>
          <a:endParaRPr lang="fr-FR"/>
        </a:p>
      </dgm:t>
    </dgm:pt>
    <dgm:pt modelId="{38EAD8C7-A939-439C-9E26-DF5D30FA7A8E}" type="sibTrans" cxnId="{6EC265D2-9E32-4B9D-9136-78C6F9904452}">
      <dgm:prSet/>
      <dgm:spPr/>
      <dgm:t>
        <a:bodyPr/>
        <a:lstStyle/>
        <a:p>
          <a:endParaRPr lang="fr-FR"/>
        </a:p>
      </dgm:t>
    </dgm:pt>
    <dgm:pt modelId="{E400294D-3843-4AE4-88E8-8077B619BB7B}">
      <dgm:prSet custT="1"/>
      <dgm:spPr/>
      <dgm:t>
        <a:bodyPr/>
        <a:lstStyle/>
        <a:p>
          <a:pPr algn="ctr"/>
          <a:r>
            <a:rPr lang="fr-FR" sz="1300">
              <a:solidFill>
                <a:schemeClr val="accent1">
                  <a:lumMod val="50000"/>
                </a:schemeClr>
              </a:solidFill>
            </a:rPr>
            <a:t>3. </a:t>
          </a:r>
          <a:r>
            <a:rPr lang="fr-FR" sz="1300">
              <a:solidFill>
                <a:schemeClr val="tx1"/>
              </a:solidFill>
            </a:rPr>
            <a:t>Risques des personnes et stratégies d’assurances</a:t>
          </a:r>
        </a:p>
      </dgm:t>
    </dgm:pt>
    <dgm:pt modelId="{9CE73A35-8CFD-49FB-B341-AB9B19E495C4}" type="parTrans" cxnId="{DA88AB4F-D883-4348-9F5D-C7B6AEB37A14}">
      <dgm:prSet/>
      <dgm:spPr/>
      <dgm:t>
        <a:bodyPr/>
        <a:lstStyle/>
        <a:p>
          <a:endParaRPr lang="fr-FR"/>
        </a:p>
      </dgm:t>
    </dgm:pt>
    <dgm:pt modelId="{E1BF671E-EF97-44CF-8613-C1255858CE69}" type="sibTrans" cxnId="{DA88AB4F-D883-4348-9F5D-C7B6AEB37A14}">
      <dgm:prSet/>
      <dgm:spPr/>
      <dgm:t>
        <a:bodyPr/>
        <a:lstStyle/>
        <a:p>
          <a:endParaRPr lang="fr-FR"/>
        </a:p>
      </dgm:t>
    </dgm:pt>
    <dgm:pt modelId="{0DE2B072-A1C9-4F92-99E7-AF25794CA517}" type="pres">
      <dgm:prSet presAssocID="{7F5DAE48-C4DF-4EE0-8729-52DA612A25B9}" presName="Name0" presStyleCnt="0">
        <dgm:presLayoutVars>
          <dgm:dir/>
          <dgm:resizeHandles val="exact"/>
        </dgm:presLayoutVars>
      </dgm:prSet>
      <dgm:spPr/>
    </dgm:pt>
    <dgm:pt modelId="{E6927257-029E-409D-98CB-48A11381BD7B}" type="pres">
      <dgm:prSet presAssocID="{7F5DAE48-C4DF-4EE0-8729-52DA612A25B9}" presName="cycle" presStyleCnt="0"/>
      <dgm:spPr/>
    </dgm:pt>
    <dgm:pt modelId="{25EA5ABE-5DCD-4068-B0B1-2590C46652AA}" type="pres">
      <dgm:prSet presAssocID="{182AC6B1-7737-413E-81A7-D819699566EA}" presName="nodeFirstNode" presStyleLbl="node1" presStyleIdx="0" presStyleCnt="5" custScaleX="93937" custScaleY="66250">
        <dgm:presLayoutVars>
          <dgm:bulletEnabled val="1"/>
        </dgm:presLayoutVars>
      </dgm:prSet>
      <dgm:spPr/>
    </dgm:pt>
    <dgm:pt modelId="{2A11FD90-B7E4-4759-906A-ED7F9888F42E}" type="pres">
      <dgm:prSet presAssocID="{94874D0B-454F-42B1-AC78-C81E66B7392C}" presName="sibTransFirstNode" presStyleLbl="bgShp" presStyleIdx="0" presStyleCnt="1"/>
      <dgm:spPr/>
    </dgm:pt>
    <dgm:pt modelId="{4595E089-FF75-4F8E-96A6-267C29B342C2}" type="pres">
      <dgm:prSet presAssocID="{4089C243-343A-46AE-819F-BCC651F92203}" presName="nodeFollowingNodes" presStyleLbl="node1" presStyleIdx="1" presStyleCnt="5" custScaleX="92700" custScaleY="85082">
        <dgm:presLayoutVars>
          <dgm:bulletEnabled val="1"/>
        </dgm:presLayoutVars>
      </dgm:prSet>
      <dgm:spPr/>
    </dgm:pt>
    <dgm:pt modelId="{F21C633F-AE39-44FA-9D54-F86148DD7539}" type="pres">
      <dgm:prSet presAssocID="{E400294D-3843-4AE4-88E8-8077B619BB7B}" presName="nodeFollowingNodes" presStyleLbl="node1" presStyleIdx="2" presStyleCnt="5" custScaleX="92700" custScaleY="85082" custRadScaleRad="100825" custRadScaleInc="-26980">
        <dgm:presLayoutVars>
          <dgm:bulletEnabled val="1"/>
        </dgm:presLayoutVars>
      </dgm:prSet>
      <dgm:spPr/>
    </dgm:pt>
    <dgm:pt modelId="{783A9A9F-1A3C-4250-A0BE-99CC05208E80}" type="pres">
      <dgm:prSet presAssocID="{62E3D81B-B93D-4B57-ACD6-A61ECBA2396A}" presName="nodeFollowingNodes" presStyleLbl="node1" presStyleIdx="3" presStyleCnt="5" custScaleX="76824" custScaleY="92390" custRadScaleRad="97444" custRadScaleInc="27998">
        <dgm:presLayoutVars>
          <dgm:bulletEnabled val="1"/>
        </dgm:presLayoutVars>
      </dgm:prSet>
      <dgm:spPr/>
    </dgm:pt>
    <dgm:pt modelId="{0225A689-F12B-435C-982A-02B8BDCC5849}" type="pres">
      <dgm:prSet presAssocID="{2170AA0D-4B15-4D98-BEC4-53725EBB5D7B}" presName="nodeFollowingNodes" presStyleLbl="node1" presStyleIdx="4" presStyleCnt="5" custScaleX="83758" custScaleY="87003" custRadScaleRad="104203" custRadScaleInc="-2330">
        <dgm:presLayoutVars>
          <dgm:bulletEnabled val="1"/>
        </dgm:presLayoutVars>
      </dgm:prSet>
      <dgm:spPr/>
    </dgm:pt>
  </dgm:ptLst>
  <dgm:cxnLst>
    <dgm:cxn modelId="{9F2F7900-62EB-442F-9EB7-F5ED129ECA4A}" type="presOf" srcId="{182AC6B1-7737-413E-81A7-D819699566EA}" destId="{25EA5ABE-5DCD-4068-B0B1-2590C46652AA}" srcOrd="0" destOrd="0" presId="urn:microsoft.com/office/officeart/2005/8/layout/cycle3"/>
    <dgm:cxn modelId="{7BF54235-AD92-4070-9DAE-A119ADC1AB52}" type="presOf" srcId="{4089C243-343A-46AE-819F-BCC651F92203}" destId="{4595E089-FF75-4F8E-96A6-267C29B342C2}" srcOrd="0" destOrd="0" presId="urn:microsoft.com/office/officeart/2005/8/layout/cycle3"/>
    <dgm:cxn modelId="{A1231E36-4339-42E9-8554-3DD51E0734E9}" type="presOf" srcId="{94874D0B-454F-42B1-AC78-C81E66B7392C}" destId="{2A11FD90-B7E4-4759-906A-ED7F9888F42E}" srcOrd="0" destOrd="0" presId="urn:microsoft.com/office/officeart/2005/8/layout/cycle3"/>
    <dgm:cxn modelId="{DA88AB4F-D883-4348-9F5D-C7B6AEB37A14}" srcId="{7F5DAE48-C4DF-4EE0-8729-52DA612A25B9}" destId="{E400294D-3843-4AE4-88E8-8077B619BB7B}" srcOrd="2" destOrd="0" parTransId="{9CE73A35-8CFD-49FB-B341-AB9B19E495C4}" sibTransId="{E1BF671E-EF97-44CF-8613-C1255858CE69}"/>
    <dgm:cxn modelId="{12F1D486-F682-464C-91A2-8C63DFCBDF9A}" srcId="{7F5DAE48-C4DF-4EE0-8729-52DA612A25B9}" destId="{62E3D81B-B93D-4B57-ACD6-A61ECBA2396A}" srcOrd="3" destOrd="0" parTransId="{381CBC7F-BC40-4E21-A3F9-E5E70B3263F8}" sibTransId="{6E721CEB-692A-41B5-AA7B-B1BC59010707}"/>
    <dgm:cxn modelId="{848EB8C2-4FA1-483C-A269-30189E69B3EE}" type="presOf" srcId="{62E3D81B-B93D-4B57-ACD6-A61ECBA2396A}" destId="{783A9A9F-1A3C-4250-A0BE-99CC05208E80}" srcOrd="0" destOrd="0" presId="urn:microsoft.com/office/officeart/2005/8/layout/cycle3"/>
    <dgm:cxn modelId="{4D182ECA-7ECF-4B74-AE3C-11B0D6A6012C}" srcId="{7F5DAE48-C4DF-4EE0-8729-52DA612A25B9}" destId="{2170AA0D-4B15-4D98-BEC4-53725EBB5D7B}" srcOrd="4" destOrd="0" parTransId="{2DBF70CA-1ABD-4A6F-97EF-A6AE3405AABD}" sibTransId="{2C670156-B3DE-41C4-B443-0B8781E6070B}"/>
    <dgm:cxn modelId="{6EC265D2-9E32-4B9D-9136-78C6F9904452}" srcId="{7F5DAE48-C4DF-4EE0-8729-52DA612A25B9}" destId="{4089C243-343A-46AE-819F-BCC651F92203}" srcOrd="1" destOrd="0" parTransId="{EA29B174-0941-49E4-957E-4599CC4C11CC}" sibTransId="{38EAD8C7-A939-439C-9E26-DF5D30FA7A8E}"/>
    <dgm:cxn modelId="{F0061CD7-1049-44F4-93DB-7C4D81F2574C}" type="presOf" srcId="{7F5DAE48-C4DF-4EE0-8729-52DA612A25B9}" destId="{0DE2B072-A1C9-4F92-99E7-AF25794CA517}" srcOrd="0" destOrd="0" presId="urn:microsoft.com/office/officeart/2005/8/layout/cycle3"/>
    <dgm:cxn modelId="{FE94CEDE-7C4E-497B-A99C-97B5DBE9C51F}" srcId="{7F5DAE48-C4DF-4EE0-8729-52DA612A25B9}" destId="{182AC6B1-7737-413E-81A7-D819699566EA}" srcOrd="0" destOrd="0" parTransId="{D2B7D781-F027-4BC1-87F7-38826AEDA938}" sibTransId="{94874D0B-454F-42B1-AC78-C81E66B7392C}"/>
    <dgm:cxn modelId="{1DCF27E2-93B4-4111-AA02-3B2CA6968DA6}" type="presOf" srcId="{E400294D-3843-4AE4-88E8-8077B619BB7B}" destId="{F21C633F-AE39-44FA-9D54-F86148DD7539}" srcOrd="0" destOrd="0" presId="urn:microsoft.com/office/officeart/2005/8/layout/cycle3"/>
    <dgm:cxn modelId="{FF11D6EB-69B4-41F5-83BC-FE22CC565F1D}" type="presOf" srcId="{2170AA0D-4B15-4D98-BEC4-53725EBB5D7B}" destId="{0225A689-F12B-435C-982A-02B8BDCC5849}" srcOrd="0" destOrd="0" presId="urn:microsoft.com/office/officeart/2005/8/layout/cycle3"/>
    <dgm:cxn modelId="{E1EE054E-DF7C-467A-A54A-0744107F1A59}" type="presParOf" srcId="{0DE2B072-A1C9-4F92-99E7-AF25794CA517}" destId="{E6927257-029E-409D-98CB-48A11381BD7B}" srcOrd="0" destOrd="0" presId="urn:microsoft.com/office/officeart/2005/8/layout/cycle3"/>
    <dgm:cxn modelId="{DEF77D03-DFAD-4853-88C8-9B02B443E087}" type="presParOf" srcId="{E6927257-029E-409D-98CB-48A11381BD7B}" destId="{25EA5ABE-5DCD-4068-B0B1-2590C46652AA}" srcOrd="0" destOrd="0" presId="urn:microsoft.com/office/officeart/2005/8/layout/cycle3"/>
    <dgm:cxn modelId="{645EF427-82C2-48D1-8098-F878475353A6}" type="presParOf" srcId="{E6927257-029E-409D-98CB-48A11381BD7B}" destId="{2A11FD90-B7E4-4759-906A-ED7F9888F42E}" srcOrd="1" destOrd="0" presId="urn:microsoft.com/office/officeart/2005/8/layout/cycle3"/>
    <dgm:cxn modelId="{2D1EAE8F-32A0-48C2-9BAF-7FDCDCB1211D}" type="presParOf" srcId="{E6927257-029E-409D-98CB-48A11381BD7B}" destId="{4595E089-FF75-4F8E-96A6-267C29B342C2}" srcOrd="2" destOrd="0" presId="urn:microsoft.com/office/officeart/2005/8/layout/cycle3"/>
    <dgm:cxn modelId="{8A386E46-A38C-4200-9BEA-65C615B36E4A}" type="presParOf" srcId="{E6927257-029E-409D-98CB-48A11381BD7B}" destId="{F21C633F-AE39-44FA-9D54-F86148DD7539}" srcOrd="3" destOrd="0" presId="urn:microsoft.com/office/officeart/2005/8/layout/cycle3"/>
    <dgm:cxn modelId="{0494DC22-6BFA-4F42-89FA-772BD645D501}" type="presParOf" srcId="{E6927257-029E-409D-98CB-48A11381BD7B}" destId="{783A9A9F-1A3C-4250-A0BE-99CC05208E80}" srcOrd="4" destOrd="0" presId="urn:microsoft.com/office/officeart/2005/8/layout/cycle3"/>
    <dgm:cxn modelId="{CB96513E-6C40-4D20-8EA3-0C2544D6ABF7}" type="presParOf" srcId="{E6927257-029E-409D-98CB-48A11381BD7B}" destId="{0225A689-F12B-435C-982A-02B8BDCC584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5DAE48-C4DF-4EE0-8729-52DA612A25B9}" type="doc">
      <dgm:prSet loTypeId="urn:microsoft.com/office/officeart/2005/8/layout/cycle3" loCatId="cycle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182AC6B1-7737-413E-81A7-D819699566EA}">
      <dgm:prSet phldrT="[Texte]" custT="1"/>
      <dgm:spPr/>
      <dgm:t>
        <a:bodyPr/>
        <a:lstStyle/>
        <a:p>
          <a:r>
            <a:rPr lang="fr-FR" sz="1300" b="0">
              <a:solidFill>
                <a:schemeClr val="accent1">
                  <a:lumMod val="50000"/>
                </a:schemeClr>
              </a:solidFill>
              <a:latin typeface="+mj-lt"/>
            </a:rPr>
            <a:t>1</a:t>
          </a:r>
          <a:r>
            <a:rPr lang="fr-FR" sz="1300" b="0" i="0" u="none" strike="noStrike" cap="none" spc="0" baseline="0">
              <a:solidFill>
                <a:schemeClr val="tx1"/>
              </a:solidFill>
              <a:uFillTx/>
              <a:latin typeface="+mj-lt"/>
            </a:rPr>
            <a:t>. L’impôt sur le revenu</a:t>
          </a:r>
          <a:r>
            <a:rPr lang="fr-FR" sz="1300" b="0" i="0" u="none" strike="noStrike" cap="none" spc="0">
              <a:solidFill>
                <a:schemeClr val="tx1"/>
              </a:solidFill>
              <a:uFillTx/>
              <a:latin typeface="+mj-lt"/>
            </a:rPr>
            <a:t> et les prélèvements sociaux </a:t>
          </a:r>
          <a:endParaRPr lang="fr-FR" sz="1300" b="0">
            <a:solidFill>
              <a:schemeClr val="tx1"/>
            </a:solidFill>
            <a:latin typeface="+mj-lt"/>
          </a:endParaRPr>
        </a:p>
      </dgm:t>
    </dgm:pt>
    <dgm:pt modelId="{D2B7D781-F027-4BC1-87F7-38826AEDA938}" type="parTrans" cxnId="{FE94CEDE-7C4E-497B-A99C-97B5DBE9C51F}">
      <dgm:prSet/>
      <dgm:spPr/>
      <dgm:t>
        <a:bodyPr/>
        <a:lstStyle/>
        <a:p>
          <a:endParaRPr lang="fr-FR"/>
        </a:p>
      </dgm:t>
    </dgm:pt>
    <dgm:pt modelId="{94874D0B-454F-42B1-AC78-C81E66B7392C}" type="sibTrans" cxnId="{FE94CEDE-7C4E-497B-A99C-97B5DBE9C51F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fr-FR" sz="1200"/>
        </a:p>
      </dgm:t>
    </dgm:pt>
    <dgm:pt modelId="{62E3D81B-B93D-4B57-ACD6-A61ECBA2396A}">
      <dgm:prSet phldrT="[Texte]" custT="1"/>
      <dgm:spPr/>
      <dgm:t>
        <a:bodyPr/>
        <a:lstStyle/>
        <a:p>
          <a:r>
            <a:rPr lang="fr-FR" sz="1300" b="0">
              <a:solidFill>
                <a:schemeClr val="accent1">
                  <a:lumMod val="50000"/>
                </a:schemeClr>
              </a:solidFill>
              <a:latin typeface="+mj-lt"/>
            </a:rPr>
            <a:t>2. </a:t>
          </a:r>
          <a:r>
            <a:rPr lang="fr-FR" sz="1300" b="0" i="0" u="none" strike="noStrike" cap="none" spc="0" baseline="0">
              <a:solidFill>
                <a:schemeClr val="tx1"/>
              </a:solidFill>
              <a:uFillTx/>
              <a:latin typeface="+mj-lt"/>
            </a:rPr>
            <a:t>L’impôt sur la fortune</a:t>
          </a:r>
          <a:r>
            <a:rPr lang="fr-FR" sz="1300" b="0" i="0" u="none" strike="noStrike" cap="none" spc="0">
              <a:solidFill>
                <a:schemeClr val="tx1"/>
              </a:solidFill>
              <a:uFillTx/>
              <a:latin typeface="+mj-lt"/>
            </a:rPr>
            <a:t> immobilière</a:t>
          </a:r>
          <a:endParaRPr lang="fr-FR" sz="1300" b="0">
            <a:solidFill>
              <a:schemeClr val="tx1"/>
            </a:solidFill>
            <a:latin typeface="+mj-lt"/>
          </a:endParaRPr>
        </a:p>
      </dgm:t>
    </dgm:pt>
    <dgm:pt modelId="{381CBC7F-BC40-4E21-A3F9-E5E70B3263F8}" type="parTrans" cxnId="{12F1D486-F682-464C-91A2-8C63DFCBDF9A}">
      <dgm:prSet/>
      <dgm:spPr/>
      <dgm:t>
        <a:bodyPr/>
        <a:lstStyle/>
        <a:p>
          <a:endParaRPr lang="fr-FR"/>
        </a:p>
      </dgm:t>
    </dgm:pt>
    <dgm:pt modelId="{6E721CEB-692A-41B5-AA7B-B1BC59010707}" type="sibTrans" cxnId="{12F1D486-F682-464C-91A2-8C63DFCBDF9A}">
      <dgm:prSet/>
      <dgm:spPr/>
      <dgm:t>
        <a:bodyPr/>
        <a:lstStyle/>
        <a:p>
          <a:endParaRPr lang="fr-FR"/>
        </a:p>
      </dgm:t>
    </dgm:pt>
    <dgm:pt modelId="{2170AA0D-4B15-4D98-BEC4-53725EBB5D7B}">
      <dgm:prSet phldrT="[Texte]" custT="1"/>
      <dgm:spPr/>
      <dgm:t>
        <a:bodyPr/>
        <a:lstStyle/>
        <a:p>
          <a:r>
            <a:rPr lang="fr-FR" sz="1300" b="0">
              <a:solidFill>
                <a:schemeClr val="accent1">
                  <a:lumMod val="50000"/>
                </a:schemeClr>
              </a:solidFill>
              <a:latin typeface="+mj-lt"/>
            </a:rPr>
            <a:t>3. </a:t>
          </a:r>
          <a:r>
            <a:rPr lang="fr-FR" sz="1300" b="0" i="0" u="none" strike="noStrike" cap="none" spc="0" baseline="0">
              <a:solidFill>
                <a:schemeClr val="tx1"/>
              </a:solidFill>
              <a:uFillTx/>
              <a:latin typeface="+mj-lt"/>
            </a:rPr>
            <a:t>Les régimes des plus-values mobilières et immobilières</a:t>
          </a:r>
          <a:endParaRPr lang="fr-FR" sz="1300" b="0">
            <a:solidFill>
              <a:schemeClr val="tx1"/>
            </a:solidFill>
            <a:latin typeface="+mj-lt"/>
          </a:endParaRPr>
        </a:p>
      </dgm:t>
    </dgm:pt>
    <dgm:pt modelId="{2DBF70CA-1ABD-4A6F-97EF-A6AE3405AABD}" type="parTrans" cxnId="{4D182ECA-7ECF-4B74-AE3C-11B0D6A6012C}">
      <dgm:prSet/>
      <dgm:spPr/>
      <dgm:t>
        <a:bodyPr/>
        <a:lstStyle/>
        <a:p>
          <a:endParaRPr lang="fr-FR"/>
        </a:p>
      </dgm:t>
    </dgm:pt>
    <dgm:pt modelId="{2C670156-B3DE-41C4-B443-0B8781E6070B}" type="sibTrans" cxnId="{4D182ECA-7ECF-4B74-AE3C-11B0D6A6012C}">
      <dgm:prSet/>
      <dgm:spPr/>
      <dgm:t>
        <a:bodyPr/>
        <a:lstStyle/>
        <a:p>
          <a:endParaRPr lang="fr-FR"/>
        </a:p>
      </dgm:t>
    </dgm:pt>
    <dgm:pt modelId="{99666E74-8D4E-49DA-ABB7-FB1CCAF53C06}">
      <dgm:prSet phldrT="[Texte]" custT="1"/>
      <dgm:spPr/>
      <dgm:t>
        <a:bodyPr/>
        <a:lstStyle/>
        <a:p>
          <a:r>
            <a:rPr lang="fr-FR" sz="1300" b="0">
              <a:solidFill>
                <a:schemeClr val="accent1">
                  <a:lumMod val="50000"/>
                </a:schemeClr>
              </a:solidFill>
              <a:latin typeface="+mj-lt"/>
            </a:rPr>
            <a:t>4. </a:t>
          </a:r>
          <a:r>
            <a:rPr lang="fr-FR" sz="1300" b="0" i="0" u="none" strike="noStrike" cap="none" spc="0" baseline="0">
              <a:solidFill>
                <a:schemeClr val="tx1"/>
              </a:solidFill>
              <a:uFillTx/>
              <a:latin typeface="+mj-lt"/>
            </a:rPr>
            <a:t>La fiscalit</a:t>
          </a:r>
          <a:r>
            <a:rPr lang="fr-FR" sz="1300" b="0">
              <a:solidFill>
                <a:schemeClr val="tx1"/>
              </a:solidFill>
              <a:latin typeface="+mj-lt"/>
            </a:rPr>
            <a:t>é de la transmission à titre gratuit</a:t>
          </a:r>
        </a:p>
      </dgm:t>
    </dgm:pt>
    <dgm:pt modelId="{E972DE25-F01C-4610-9A71-DF577285BDEF}" type="parTrans" cxnId="{90FDFBA1-D8ED-4E5E-AB13-08DAEFEEA6CD}">
      <dgm:prSet/>
      <dgm:spPr/>
      <dgm:t>
        <a:bodyPr/>
        <a:lstStyle/>
        <a:p>
          <a:endParaRPr lang="fr-FR"/>
        </a:p>
      </dgm:t>
    </dgm:pt>
    <dgm:pt modelId="{A63A9A45-05A8-473E-B185-71710B2B6580}" type="sibTrans" cxnId="{90FDFBA1-D8ED-4E5E-AB13-08DAEFEEA6CD}">
      <dgm:prSet/>
      <dgm:spPr/>
      <dgm:t>
        <a:bodyPr/>
        <a:lstStyle/>
        <a:p>
          <a:endParaRPr lang="fr-FR"/>
        </a:p>
      </dgm:t>
    </dgm:pt>
    <dgm:pt modelId="{39E77B72-7677-4020-B7DF-815AD51332A1}">
      <dgm:prSet phldrT="[Texte]" custT="1"/>
      <dgm:spPr/>
      <dgm:t>
        <a:bodyPr/>
        <a:lstStyle/>
        <a:p>
          <a:r>
            <a:rPr lang="fr-FR" sz="1300" b="0">
              <a:solidFill>
                <a:schemeClr val="accent1">
                  <a:lumMod val="50000"/>
                </a:schemeClr>
              </a:solidFill>
              <a:latin typeface="+mj-lt"/>
            </a:rPr>
            <a:t>5.  </a:t>
          </a:r>
          <a:r>
            <a:rPr lang="fr-FR" sz="1300" b="0" i="0" u="none" strike="noStrike" cap="none" spc="0" baseline="0">
              <a:solidFill>
                <a:schemeClr val="tx1"/>
              </a:solidFill>
              <a:uFillTx/>
              <a:latin typeface="+mj-lt"/>
            </a:rPr>
            <a:t>La fiscalité des personnes morales</a:t>
          </a:r>
          <a:r>
            <a:rPr lang="fr-FR" sz="1300" b="0" i="0" u="none" strike="noStrike" cap="none" spc="0">
              <a:solidFill>
                <a:schemeClr val="tx1"/>
              </a:solidFill>
              <a:uFillTx/>
              <a:latin typeface="+mj-lt"/>
            </a:rPr>
            <a:t> et des sociétés de capitaux </a:t>
          </a:r>
          <a:endParaRPr lang="fr-FR" sz="1300" b="0">
            <a:solidFill>
              <a:schemeClr val="tx1"/>
            </a:solidFill>
            <a:latin typeface="+mj-lt"/>
          </a:endParaRPr>
        </a:p>
      </dgm:t>
    </dgm:pt>
    <dgm:pt modelId="{D4649021-3F4A-4B39-BB00-DF6F88DC4D42}" type="parTrans" cxnId="{F0EC5663-6EA0-4038-A2BE-7F42F8FF99A1}">
      <dgm:prSet/>
      <dgm:spPr/>
      <dgm:t>
        <a:bodyPr/>
        <a:lstStyle/>
        <a:p>
          <a:endParaRPr lang="fr-FR"/>
        </a:p>
      </dgm:t>
    </dgm:pt>
    <dgm:pt modelId="{B9D64C00-2569-4E6E-A0FC-02DF6AB5C189}" type="sibTrans" cxnId="{F0EC5663-6EA0-4038-A2BE-7F42F8FF99A1}">
      <dgm:prSet/>
      <dgm:spPr/>
      <dgm:t>
        <a:bodyPr/>
        <a:lstStyle/>
        <a:p>
          <a:endParaRPr lang="fr-FR"/>
        </a:p>
      </dgm:t>
    </dgm:pt>
    <dgm:pt modelId="{0DE2B072-A1C9-4F92-99E7-AF25794CA517}" type="pres">
      <dgm:prSet presAssocID="{7F5DAE48-C4DF-4EE0-8729-52DA612A25B9}" presName="Name0" presStyleCnt="0">
        <dgm:presLayoutVars>
          <dgm:dir/>
          <dgm:resizeHandles val="exact"/>
        </dgm:presLayoutVars>
      </dgm:prSet>
      <dgm:spPr/>
    </dgm:pt>
    <dgm:pt modelId="{E6927257-029E-409D-98CB-48A11381BD7B}" type="pres">
      <dgm:prSet presAssocID="{7F5DAE48-C4DF-4EE0-8729-52DA612A25B9}" presName="cycle" presStyleCnt="0"/>
      <dgm:spPr/>
    </dgm:pt>
    <dgm:pt modelId="{25EA5ABE-5DCD-4068-B0B1-2590C46652AA}" type="pres">
      <dgm:prSet presAssocID="{182AC6B1-7737-413E-81A7-D819699566EA}" presName="nodeFirstNode" presStyleLbl="node1" presStyleIdx="0" presStyleCnt="5" custRadScaleRad="99240" custRadScaleInc="-13347">
        <dgm:presLayoutVars>
          <dgm:bulletEnabled val="1"/>
        </dgm:presLayoutVars>
      </dgm:prSet>
      <dgm:spPr/>
    </dgm:pt>
    <dgm:pt modelId="{2A11FD90-B7E4-4759-906A-ED7F9888F42E}" type="pres">
      <dgm:prSet presAssocID="{94874D0B-454F-42B1-AC78-C81E66B7392C}" presName="sibTransFirstNode" presStyleLbl="bgShp" presStyleIdx="0" presStyleCnt="1"/>
      <dgm:spPr/>
    </dgm:pt>
    <dgm:pt modelId="{783A9A9F-1A3C-4250-A0BE-99CC05208E80}" type="pres">
      <dgm:prSet presAssocID="{62E3D81B-B93D-4B57-ACD6-A61ECBA2396A}" presName="nodeFollowingNodes" presStyleLbl="node1" presStyleIdx="1" presStyleCnt="5" custRadScaleRad="78976" custRadScaleInc="4174">
        <dgm:presLayoutVars>
          <dgm:bulletEnabled val="1"/>
        </dgm:presLayoutVars>
      </dgm:prSet>
      <dgm:spPr/>
    </dgm:pt>
    <dgm:pt modelId="{0225A689-F12B-435C-982A-02B8BDCC5849}" type="pres">
      <dgm:prSet presAssocID="{2170AA0D-4B15-4D98-BEC4-53725EBB5D7B}" presName="nodeFollowingNodes" presStyleLbl="node1" presStyleIdx="2" presStyleCnt="5" custRadScaleRad="115499" custRadScaleInc="-19141">
        <dgm:presLayoutVars>
          <dgm:bulletEnabled val="1"/>
        </dgm:presLayoutVars>
      </dgm:prSet>
      <dgm:spPr/>
    </dgm:pt>
    <dgm:pt modelId="{F666B716-A68A-4E48-B587-49756C3EEC11}" type="pres">
      <dgm:prSet presAssocID="{99666E74-8D4E-49DA-ABB7-FB1CCAF53C06}" presName="nodeFollowingNodes" presStyleLbl="node1" presStyleIdx="3" presStyleCnt="5" custRadScaleRad="103139" custRadScaleInc="8032">
        <dgm:presLayoutVars>
          <dgm:bulletEnabled val="1"/>
        </dgm:presLayoutVars>
      </dgm:prSet>
      <dgm:spPr/>
    </dgm:pt>
    <dgm:pt modelId="{3B96A463-CED8-4A63-B1DC-7C41282F5506}" type="pres">
      <dgm:prSet presAssocID="{39E77B72-7677-4020-B7DF-815AD51332A1}" presName="nodeFollowingNodes" presStyleLbl="node1" presStyleIdx="4" presStyleCnt="5" custRadScaleRad="99713" custRadScaleInc="-9481">
        <dgm:presLayoutVars>
          <dgm:bulletEnabled val="1"/>
        </dgm:presLayoutVars>
      </dgm:prSet>
      <dgm:spPr/>
    </dgm:pt>
  </dgm:ptLst>
  <dgm:cxnLst>
    <dgm:cxn modelId="{0562422B-A5EA-4D8A-BF24-791EDA500033}" type="presOf" srcId="{39E77B72-7677-4020-B7DF-815AD51332A1}" destId="{3B96A463-CED8-4A63-B1DC-7C41282F5506}" srcOrd="0" destOrd="0" presId="urn:microsoft.com/office/officeart/2005/8/layout/cycle3"/>
    <dgm:cxn modelId="{6E61D332-11DD-4EF6-A959-A7A6156603C0}" type="presOf" srcId="{182AC6B1-7737-413E-81A7-D819699566EA}" destId="{25EA5ABE-5DCD-4068-B0B1-2590C46652AA}" srcOrd="0" destOrd="0" presId="urn:microsoft.com/office/officeart/2005/8/layout/cycle3"/>
    <dgm:cxn modelId="{83CC7639-9C87-4397-AD04-061096854AD7}" type="presOf" srcId="{2170AA0D-4B15-4D98-BEC4-53725EBB5D7B}" destId="{0225A689-F12B-435C-982A-02B8BDCC5849}" srcOrd="0" destOrd="0" presId="urn:microsoft.com/office/officeart/2005/8/layout/cycle3"/>
    <dgm:cxn modelId="{F0EC5663-6EA0-4038-A2BE-7F42F8FF99A1}" srcId="{7F5DAE48-C4DF-4EE0-8729-52DA612A25B9}" destId="{39E77B72-7677-4020-B7DF-815AD51332A1}" srcOrd="4" destOrd="0" parTransId="{D4649021-3F4A-4B39-BB00-DF6F88DC4D42}" sibTransId="{B9D64C00-2569-4E6E-A0FC-02DF6AB5C189}"/>
    <dgm:cxn modelId="{2F982964-E569-4EAF-9B50-E7A6AF1DE2B8}" type="presOf" srcId="{99666E74-8D4E-49DA-ABB7-FB1CCAF53C06}" destId="{F666B716-A68A-4E48-B587-49756C3EEC11}" srcOrd="0" destOrd="0" presId="urn:microsoft.com/office/officeart/2005/8/layout/cycle3"/>
    <dgm:cxn modelId="{C0C7644B-1FF5-4C41-947C-560455789AB8}" type="presOf" srcId="{62E3D81B-B93D-4B57-ACD6-A61ECBA2396A}" destId="{783A9A9F-1A3C-4250-A0BE-99CC05208E80}" srcOrd="0" destOrd="0" presId="urn:microsoft.com/office/officeart/2005/8/layout/cycle3"/>
    <dgm:cxn modelId="{2401FF4C-1E00-4EA3-8B65-E341CFB32E82}" type="presOf" srcId="{94874D0B-454F-42B1-AC78-C81E66B7392C}" destId="{2A11FD90-B7E4-4759-906A-ED7F9888F42E}" srcOrd="0" destOrd="0" presId="urn:microsoft.com/office/officeart/2005/8/layout/cycle3"/>
    <dgm:cxn modelId="{12F1D486-F682-464C-91A2-8C63DFCBDF9A}" srcId="{7F5DAE48-C4DF-4EE0-8729-52DA612A25B9}" destId="{62E3D81B-B93D-4B57-ACD6-A61ECBA2396A}" srcOrd="1" destOrd="0" parTransId="{381CBC7F-BC40-4E21-A3F9-E5E70B3263F8}" sibTransId="{6E721CEB-692A-41B5-AA7B-B1BC59010707}"/>
    <dgm:cxn modelId="{90FDFBA1-D8ED-4E5E-AB13-08DAEFEEA6CD}" srcId="{7F5DAE48-C4DF-4EE0-8729-52DA612A25B9}" destId="{99666E74-8D4E-49DA-ABB7-FB1CCAF53C06}" srcOrd="3" destOrd="0" parTransId="{E972DE25-F01C-4610-9A71-DF577285BDEF}" sibTransId="{A63A9A45-05A8-473E-B185-71710B2B6580}"/>
    <dgm:cxn modelId="{4D182ECA-7ECF-4B74-AE3C-11B0D6A6012C}" srcId="{7F5DAE48-C4DF-4EE0-8729-52DA612A25B9}" destId="{2170AA0D-4B15-4D98-BEC4-53725EBB5D7B}" srcOrd="2" destOrd="0" parTransId="{2DBF70CA-1ABD-4A6F-97EF-A6AE3405AABD}" sibTransId="{2C670156-B3DE-41C4-B443-0B8781E6070B}"/>
    <dgm:cxn modelId="{FE94CEDE-7C4E-497B-A99C-97B5DBE9C51F}" srcId="{7F5DAE48-C4DF-4EE0-8729-52DA612A25B9}" destId="{182AC6B1-7737-413E-81A7-D819699566EA}" srcOrd="0" destOrd="0" parTransId="{D2B7D781-F027-4BC1-87F7-38826AEDA938}" sibTransId="{94874D0B-454F-42B1-AC78-C81E66B7392C}"/>
    <dgm:cxn modelId="{0DF4B4F3-8DFD-45AE-85B4-7CE210C093C1}" type="presOf" srcId="{7F5DAE48-C4DF-4EE0-8729-52DA612A25B9}" destId="{0DE2B072-A1C9-4F92-99E7-AF25794CA517}" srcOrd="0" destOrd="0" presId="urn:microsoft.com/office/officeart/2005/8/layout/cycle3"/>
    <dgm:cxn modelId="{829DC8C4-0FD8-4AFA-BF5F-584285E66991}" type="presParOf" srcId="{0DE2B072-A1C9-4F92-99E7-AF25794CA517}" destId="{E6927257-029E-409D-98CB-48A11381BD7B}" srcOrd="0" destOrd="0" presId="urn:microsoft.com/office/officeart/2005/8/layout/cycle3"/>
    <dgm:cxn modelId="{A5F814ED-9AE7-48CC-B291-CD95A038B0C6}" type="presParOf" srcId="{E6927257-029E-409D-98CB-48A11381BD7B}" destId="{25EA5ABE-5DCD-4068-B0B1-2590C46652AA}" srcOrd="0" destOrd="0" presId="urn:microsoft.com/office/officeart/2005/8/layout/cycle3"/>
    <dgm:cxn modelId="{4F0B15AE-5E31-402B-A034-399D4C01B509}" type="presParOf" srcId="{E6927257-029E-409D-98CB-48A11381BD7B}" destId="{2A11FD90-B7E4-4759-906A-ED7F9888F42E}" srcOrd="1" destOrd="0" presId="urn:microsoft.com/office/officeart/2005/8/layout/cycle3"/>
    <dgm:cxn modelId="{AF870721-6791-4C93-943D-F10D385D2B99}" type="presParOf" srcId="{E6927257-029E-409D-98CB-48A11381BD7B}" destId="{783A9A9F-1A3C-4250-A0BE-99CC05208E80}" srcOrd="2" destOrd="0" presId="urn:microsoft.com/office/officeart/2005/8/layout/cycle3"/>
    <dgm:cxn modelId="{A5BCEFFA-67AB-4D48-9138-A3CD81858B37}" type="presParOf" srcId="{E6927257-029E-409D-98CB-48A11381BD7B}" destId="{0225A689-F12B-435C-982A-02B8BDCC5849}" srcOrd="3" destOrd="0" presId="urn:microsoft.com/office/officeart/2005/8/layout/cycle3"/>
    <dgm:cxn modelId="{401B0524-8E81-4F84-90AC-D96C6F97F476}" type="presParOf" srcId="{E6927257-029E-409D-98CB-48A11381BD7B}" destId="{F666B716-A68A-4E48-B587-49756C3EEC11}" srcOrd="4" destOrd="0" presId="urn:microsoft.com/office/officeart/2005/8/layout/cycle3"/>
    <dgm:cxn modelId="{107DB0E0-459B-4E1A-96BB-3AD20C2E8A18}" type="presParOf" srcId="{E6927257-029E-409D-98CB-48A11381BD7B}" destId="{3B96A463-CED8-4A63-B1DC-7C41282F5506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4C200B-E28F-4BED-BF78-B1A2CF1DEBD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9A13EEA-7FA2-4975-8631-D85FEB0DEC8E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Utilisation des marques différenciantes CERTIFIED FINANCIAL PLANNER</a:t>
          </a:r>
          <a:r>
            <a:rPr lang="fr-FR" b="1" baseline="30000">
              <a:solidFill>
                <a:schemeClr val="tx1"/>
              </a:solidFill>
            </a:rPr>
            <a:t>™</a:t>
          </a:r>
          <a:r>
            <a:rPr lang="fr-FR"/>
            <a:t> et CFP auprès de vos clients à coté de votre signature, sur tous vos documents</a:t>
          </a:r>
          <a:endParaRPr lang="en-US"/>
        </a:p>
      </dgm:t>
    </dgm:pt>
    <dgm:pt modelId="{FF55A91B-F488-4333-AE1B-26C9EDB98300}" type="parTrans" cxnId="{A5809274-0545-4BD3-B376-F39B0EB44820}">
      <dgm:prSet/>
      <dgm:spPr/>
      <dgm:t>
        <a:bodyPr/>
        <a:lstStyle/>
        <a:p>
          <a:endParaRPr lang="en-US"/>
        </a:p>
      </dgm:t>
    </dgm:pt>
    <dgm:pt modelId="{8D3E69A8-B872-4D54-853C-AA06D2BD95D9}" type="sibTrans" cxnId="{A5809274-0545-4BD3-B376-F39B0EB44820}">
      <dgm:prSet/>
      <dgm:spPr/>
      <dgm:t>
        <a:bodyPr/>
        <a:lstStyle/>
        <a:p>
          <a:endParaRPr lang="en-US"/>
        </a:p>
      </dgm:t>
    </dgm:pt>
    <dgm:pt modelId="{5375D456-3AE0-41A1-B874-5E29CE14171F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Obtention d’un badge électronique de certification qui redirige vers votre certificat attestant du champ et de l’actualisation de vos compétences</a:t>
          </a:r>
          <a:endParaRPr lang="en-US" dirty="0"/>
        </a:p>
      </dgm:t>
    </dgm:pt>
    <dgm:pt modelId="{22035C0C-6CB5-4607-B389-00A68B931140}" type="parTrans" cxnId="{A759B2FD-9205-4CB1-8430-6801EF3FC22A}">
      <dgm:prSet/>
      <dgm:spPr/>
      <dgm:t>
        <a:bodyPr/>
        <a:lstStyle/>
        <a:p>
          <a:endParaRPr lang="en-US"/>
        </a:p>
      </dgm:t>
    </dgm:pt>
    <dgm:pt modelId="{B1C5363F-39A3-4B68-8EAC-CA317138674B}" type="sibTrans" cxnId="{A759B2FD-9205-4CB1-8430-6801EF3FC22A}">
      <dgm:prSet/>
      <dgm:spPr/>
      <dgm:t>
        <a:bodyPr/>
        <a:lstStyle/>
        <a:p>
          <a:endParaRPr lang="en-US"/>
        </a:p>
      </dgm:t>
    </dgm:pt>
    <dgm:pt modelId="{C2A5A6EB-494E-4A2B-B6B1-DEF3B16A108F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Inscription dans l’annuaire des certifiés CFP</a:t>
          </a:r>
          <a:r>
            <a:rPr lang="fr-FR" baseline="30000"/>
            <a:t>®-</a:t>
          </a:r>
          <a:r>
            <a:rPr lang="fr-FR"/>
            <a:t>ECGP</a:t>
          </a:r>
          <a:r>
            <a:rPr lang="fr-FR" baseline="30000"/>
            <a:t>®</a:t>
          </a:r>
          <a:r>
            <a:rPr lang="fr-FR"/>
            <a:t> ouvert au public  </a:t>
          </a:r>
          <a:endParaRPr lang="en-US"/>
        </a:p>
      </dgm:t>
    </dgm:pt>
    <dgm:pt modelId="{DF147241-E222-4CCF-9C88-9938ABC1878E}" type="parTrans" cxnId="{F7CC41E1-1FAC-4293-9AAE-90165C985AF1}">
      <dgm:prSet/>
      <dgm:spPr/>
      <dgm:t>
        <a:bodyPr/>
        <a:lstStyle/>
        <a:p>
          <a:endParaRPr lang="en-US"/>
        </a:p>
      </dgm:t>
    </dgm:pt>
    <dgm:pt modelId="{DF89BC46-27B2-44E5-A7D3-C156AFDF40B5}" type="sibTrans" cxnId="{F7CC41E1-1FAC-4293-9AAE-90165C985AF1}">
      <dgm:prSet/>
      <dgm:spPr/>
      <dgm:t>
        <a:bodyPr/>
        <a:lstStyle/>
        <a:p>
          <a:endParaRPr lang="en-US"/>
        </a:p>
      </dgm:t>
    </dgm:pt>
    <dgm:pt modelId="{8F12F1FE-B397-4875-8147-9412552B060B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Accès à la base de connaissances (juridiques, financières, assurantielles, fiscales et réglementaires) de CGPC sur la gestion de patrimoine, mise à jour par nos experts </a:t>
          </a:r>
          <a:endParaRPr lang="en-US"/>
        </a:p>
      </dgm:t>
    </dgm:pt>
    <dgm:pt modelId="{90CC2B79-CF34-4D24-9D0F-C1ECCAC5AB11}" type="parTrans" cxnId="{0DD48685-5341-4C8F-9B80-0E70F19F334E}">
      <dgm:prSet/>
      <dgm:spPr/>
      <dgm:t>
        <a:bodyPr/>
        <a:lstStyle/>
        <a:p>
          <a:endParaRPr lang="en-US"/>
        </a:p>
      </dgm:t>
    </dgm:pt>
    <dgm:pt modelId="{CA21FD99-4BBA-46EB-9484-BF9B329E5ADB}" type="sibTrans" cxnId="{0DD48685-5341-4C8F-9B80-0E70F19F334E}">
      <dgm:prSet/>
      <dgm:spPr/>
      <dgm:t>
        <a:bodyPr/>
        <a:lstStyle/>
        <a:p>
          <a:endParaRPr lang="en-US"/>
        </a:p>
      </dgm:t>
    </dgm:pt>
    <dgm:pt modelId="{1FDDA185-879E-4A55-994C-C38ECB3EC634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Invitation à </a:t>
          </a:r>
          <a:r>
            <a:rPr lang="fr-FR" err="1"/>
            <a:t>Patrimonia</a:t>
          </a:r>
          <a:r>
            <a:rPr lang="fr-FR"/>
            <a:t>, le « salon annuel des CGP (Conseils en gestion de patrimoine) »</a:t>
          </a:r>
          <a:endParaRPr lang="en-US"/>
        </a:p>
      </dgm:t>
    </dgm:pt>
    <dgm:pt modelId="{D8ACDEA6-8E4D-448C-9ADA-BD58BC37184C}" type="parTrans" cxnId="{61111E01-97CC-41EE-B009-AC84F3779D51}">
      <dgm:prSet/>
      <dgm:spPr/>
      <dgm:t>
        <a:bodyPr/>
        <a:lstStyle/>
        <a:p>
          <a:endParaRPr lang="en-US"/>
        </a:p>
      </dgm:t>
    </dgm:pt>
    <dgm:pt modelId="{C1BE8F04-8792-42A5-B27F-31A021C50E39}" type="sibTrans" cxnId="{61111E01-97CC-41EE-B009-AC84F3779D51}">
      <dgm:prSet/>
      <dgm:spPr/>
      <dgm:t>
        <a:bodyPr/>
        <a:lstStyle/>
        <a:p>
          <a:endParaRPr lang="en-US"/>
        </a:p>
      </dgm:t>
    </dgm:pt>
    <dgm:pt modelId="{A8A8B587-6BA7-414F-8E47-717301D80765}">
      <dgm:prSet/>
      <dgm:spPr/>
      <dgm:t>
        <a:bodyPr/>
        <a:lstStyle/>
        <a:p>
          <a:pPr>
            <a:lnSpc>
              <a:spcPct val="100000"/>
            </a:lnSpc>
          </a:pPr>
          <a:br>
            <a:rPr lang="fr-FR" dirty="0"/>
          </a:br>
          <a:r>
            <a:rPr lang="fr-FR" dirty="0"/>
            <a:t>Accès à un réseau de plus de 230 000 CGP certifiés CFP</a:t>
          </a:r>
          <a:r>
            <a:rPr lang="fr-FR" baseline="30000" dirty="0"/>
            <a:t>®</a:t>
          </a:r>
          <a:r>
            <a:rPr lang="fr-FR" dirty="0"/>
            <a:t> en France et dans le monde </a:t>
          </a:r>
        </a:p>
        <a:p>
          <a:endParaRPr lang="en-US" dirty="0"/>
        </a:p>
      </dgm:t>
    </dgm:pt>
    <dgm:pt modelId="{B02F596F-6BC3-4E79-91C0-D3D8B64166CF}" type="parTrans" cxnId="{FA27F69E-7B78-4561-B3D9-2CEE4E01D982}">
      <dgm:prSet/>
      <dgm:spPr/>
      <dgm:t>
        <a:bodyPr/>
        <a:lstStyle/>
        <a:p>
          <a:endParaRPr lang="en-US"/>
        </a:p>
      </dgm:t>
    </dgm:pt>
    <dgm:pt modelId="{28A5B42F-F690-4B9D-91A8-C57F3D254F7B}" type="sibTrans" cxnId="{FA27F69E-7B78-4561-B3D9-2CEE4E01D982}">
      <dgm:prSet/>
      <dgm:spPr/>
      <dgm:t>
        <a:bodyPr/>
        <a:lstStyle/>
        <a:p>
          <a:endParaRPr lang="en-US"/>
        </a:p>
      </dgm:t>
    </dgm:pt>
    <dgm:pt modelId="{BA48B8BE-6E5C-4606-B990-E85D5D1A0708}" type="pres">
      <dgm:prSet presAssocID="{2C4C200B-E28F-4BED-BF78-B1A2CF1DEBD9}" presName="root" presStyleCnt="0">
        <dgm:presLayoutVars>
          <dgm:dir/>
          <dgm:resizeHandles val="exact"/>
        </dgm:presLayoutVars>
      </dgm:prSet>
      <dgm:spPr/>
    </dgm:pt>
    <dgm:pt modelId="{506B7F13-352F-4890-9FD1-90241DF210BE}" type="pres">
      <dgm:prSet presAssocID="{99A13EEA-7FA2-4975-8631-D85FEB0DEC8E}" presName="compNode" presStyleCnt="0"/>
      <dgm:spPr/>
    </dgm:pt>
    <dgm:pt modelId="{D21ED986-7C00-43B2-8845-526EE1B6E9B3}" type="pres">
      <dgm:prSet presAssocID="{99A13EEA-7FA2-4975-8631-D85FEB0DEC8E}" presName="bgRect" presStyleLbl="bgShp" presStyleIdx="0" presStyleCnt="6"/>
      <dgm:spPr/>
    </dgm:pt>
    <dgm:pt modelId="{8AD7FCA0-42C3-410A-8676-0EE871659DF1}" type="pres">
      <dgm:prSet presAssocID="{99A13EEA-7FA2-4975-8631-D85FEB0DEC8E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che"/>
        </a:ext>
      </dgm:extLst>
    </dgm:pt>
    <dgm:pt modelId="{AF3FEC12-BF72-4632-95A8-BE698B4F79CF}" type="pres">
      <dgm:prSet presAssocID="{99A13EEA-7FA2-4975-8631-D85FEB0DEC8E}" presName="spaceRect" presStyleCnt="0"/>
      <dgm:spPr/>
    </dgm:pt>
    <dgm:pt modelId="{50306085-1494-4C36-8268-F9204EA5BBC0}" type="pres">
      <dgm:prSet presAssocID="{99A13EEA-7FA2-4975-8631-D85FEB0DEC8E}" presName="parTx" presStyleLbl="revTx" presStyleIdx="0" presStyleCnt="6">
        <dgm:presLayoutVars>
          <dgm:chMax val="0"/>
          <dgm:chPref val="0"/>
        </dgm:presLayoutVars>
      </dgm:prSet>
      <dgm:spPr/>
    </dgm:pt>
    <dgm:pt modelId="{BC7DD05C-5BD7-484F-B97C-54937F707B3B}" type="pres">
      <dgm:prSet presAssocID="{8D3E69A8-B872-4D54-853C-AA06D2BD95D9}" presName="sibTrans" presStyleCnt="0"/>
      <dgm:spPr/>
    </dgm:pt>
    <dgm:pt modelId="{7D152F4A-716C-4844-A1CC-30DFC906CD96}" type="pres">
      <dgm:prSet presAssocID="{5375D456-3AE0-41A1-B874-5E29CE14171F}" presName="compNode" presStyleCnt="0"/>
      <dgm:spPr/>
    </dgm:pt>
    <dgm:pt modelId="{684DC5EB-6EFA-42BF-B102-D6DA2EAE5D48}" type="pres">
      <dgm:prSet presAssocID="{5375D456-3AE0-41A1-B874-5E29CE14171F}" presName="bgRect" presStyleLbl="bgShp" presStyleIdx="1" presStyleCnt="6"/>
      <dgm:spPr/>
    </dgm:pt>
    <dgm:pt modelId="{B94CD47C-D4F8-4B84-9D21-4235C2114A82}" type="pres">
      <dgm:prSet presAssocID="{5375D456-3AE0-41A1-B874-5E29CE14171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ban"/>
        </a:ext>
      </dgm:extLst>
    </dgm:pt>
    <dgm:pt modelId="{BD409056-EED0-4F94-9646-312E6B948CDE}" type="pres">
      <dgm:prSet presAssocID="{5375D456-3AE0-41A1-B874-5E29CE14171F}" presName="spaceRect" presStyleCnt="0"/>
      <dgm:spPr/>
    </dgm:pt>
    <dgm:pt modelId="{3F50B058-DED7-4B8E-8C08-5FEB20DB67CD}" type="pres">
      <dgm:prSet presAssocID="{5375D456-3AE0-41A1-B874-5E29CE14171F}" presName="parTx" presStyleLbl="revTx" presStyleIdx="1" presStyleCnt="6">
        <dgm:presLayoutVars>
          <dgm:chMax val="0"/>
          <dgm:chPref val="0"/>
        </dgm:presLayoutVars>
      </dgm:prSet>
      <dgm:spPr/>
    </dgm:pt>
    <dgm:pt modelId="{9DB011C8-2D1B-402A-94F6-75C5AD8E60F1}" type="pres">
      <dgm:prSet presAssocID="{B1C5363F-39A3-4B68-8EAC-CA317138674B}" presName="sibTrans" presStyleCnt="0"/>
      <dgm:spPr/>
    </dgm:pt>
    <dgm:pt modelId="{855ACC91-3BA0-49B1-A4D8-8816309B867A}" type="pres">
      <dgm:prSet presAssocID="{C2A5A6EB-494E-4A2B-B6B1-DEF3B16A108F}" presName="compNode" presStyleCnt="0"/>
      <dgm:spPr/>
    </dgm:pt>
    <dgm:pt modelId="{99F5E221-866A-4516-BFEE-42818F16199E}" type="pres">
      <dgm:prSet presAssocID="{C2A5A6EB-494E-4A2B-B6B1-DEF3B16A108F}" presName="bgRect" presStyleLbl="bgShp" presStyleIdx="2" presStyleCnt="6"/>
      <dgm:spPr/>
    </dgm:pt>
    <dgm:pt modelId="{BCC4241F-645B-4EC7-A4F6-E8188E1BD6E0}" type="pres">
      <dgm:prSet presAssocID="{C2A5A6EB-494E-4A2B-B6B1-DEF3B16A108F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ôme"/>
        </a:ext>
      </dgm:extLst>
    </dgm:pt>
    <dgm:pt modelId="{321C5549-17F9-4D27-81FB-A310E8968420}" type="pres">
      <dgm:prSet presAssocID="{C2A5A6EB-494E-4A2B-B6B1-DEF3B16A108F}" presName="spaceRect" presStyleCnt="0"/>
      <dgm:spPr/>
    </dgm:pt>
    <dgm:pt modelId="{C15A4BE3-75EA-4E58-B58B-A0E662F2BDF1}" type="pres">
      <dgm:prSet presAssocID="{C2A5A6EB-494E-4A2B-B6B1-DEF3B16A108F}" presName="parTx" presStyleLbl="revTx" presStyleIdx="2" presStyleCnt="6">
        <dgm:presLayoutVars>
          <dgm:chMax val="0"/>
          <dgm:chPref val="0"/>
        </dgm:presLayoutVars>
      </dgm:prSet>
      <dgm:spPr/>
    </dgm:pt>
    <dgm:pt modelId="{7A534720-ACC2-4C53-A91F-52F9179158EA}" type="pres">
      <dgm:prSet presAssocID="{DF89BC46-27B2-44E5-A7D3-C156AFDF40B5}" presName="sibTrans" presStyleCnt="0"/>
      <dgm:spPr/>
    </dgm:pt>
    <dgm:pt modelId="{8C60B87C-56D3-4763-AFF5-2799669F675F}" type="pres">
      <dgm:prSet presAssocID="{8F12F1FE-B397-4875-8147-9412552B060B}" presName="compNode" presStyleCnt="0"/>
      <dgm:spPr/>
    </dgm:pt>
    <dgm:pt modelId="{DF170AE2-AEE9-48F8-BC9B-B9C32DCC109A}" type="pres">
      <dgm:prSet presAssocID="{8F12F1FE-B397-4875-8147-9412552B060B}" presName="bgRect" presStyleLbl="bgShp" presStyleIdx="3" presStyleCnt="6" custLinFactNeighborY="19290"/>
      <dgm:spPr/>
    </dgm:pt>
    <dgm:pt modelId="{223E5266-E88B-483B-B4D1-20954FE8EF05}" type="pres">
      <dgm:prSet presAssocID="{8F12F1FE-B397-4875-8147-9412552B060B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uble"/>
        </a:ext>
      </dgm:extLst>
    </dgm:pt>
    <dgm:pt modelId="{7367B7AB-7192-42BE-8648-F43DE05E83BF}" type="pres">
      <dgm:prSet presAssocID="{8F12F1FE-B397-4875-8147-9412552B060B}" presName="spaceRect" presStyleCnt="0"/>
      <dgm:spPr/>
    </dgm:pt>
    <dgm:pt modelId="{16D28295-11BA-4A67-8C15-4C1FB0407A14}" type="pres">
      <dgm:prSet presAssocID="{8F12F1FE-B397-4875-8147-9412552B060B}" presName="parTx" presStyleLbl="revTx" presStyleIdx="3" presStyleCnt="6" custLinFactNeighborX="-265" custLinFactNeighborY="807">
        <dgm:presLayoutVars>
          <dgm:chMax val="0"/>
          <dgm:chPref val="0"/>
        </dgm:presLayoutVars>
      </dgm:prSet>
      <dgm:spPr/>
    </dgm:pt>
    <dgm:pt modelId="{7D51F58D-1DB2-4CEC-A973-4B00E971FA7D}" type="pres">
      <dgm:prSet presAssocID="{CA21FD99-4BBA-46EB-9484-BF9B329E5ADB}" presName="sibTrans" presStyleCnt="0"/>
      <dgm:spPr/>
    </dgm:pt>
    <dgm:pt modelId="{A824CCAE-E9A2-45E6-944E-F72474C05257}" type="pres">
      <dgm:prSet presAssocID="{1FDDA185-879E-4A55-994C-C38ECB3EC634}" presName="compNode" presStyleCnt="0"/>
      <dgm:spPr/>
    </dgm:pt>
    <dgm:pt modelId="{636EAB25-5C42-4C34-9DD9-BFE7950CF516}" type="pres">
      <dgm:prSet presAssocID="{1FDDA185-879E-4A55-994C-C38ECB3EC634}" presName="bgRect" presStyleLbl="bgShp" presStyleIdx="4" presStyleCnt="6"/>
      <dgm:spPr/>
    </dgm:pt>
    <dgm:pt modelId="{DAA73845-DD46-48DE-81AA-2F32F8521736}" type="pres">
      <dgm:prSet presAssocID="{1FDDA185-879E-4A55-994C-C38ECB3EC63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deau"/>
        </a:ext>
      </dgm:extLst>
    </dgm:pt>
    <dgm:pt modelId="{47C8202F-79EF-415B-8C6A-AFFD37D7B606}" type="pres">
      <dgm:prSet presAssocID="{1FDDA185-879E-4A55-994C-C38ECB3EC634}" presName="spaceRect" presStyleCnt="0"/>
      <dgm:spPr/>
    </dgm:pt>
    <dgm:pt modelId="{4D7E8DC0-B6F3-4192-93C3-9D89401E7DAF}" type="pres">
      <dgm:prSet presAssocID="{1FDDA185-879E-4A55-994C-C38ECB3EC634}" presName="parTx" presStyleLbl="revTx" presStyleIdx="4" presStyleCnt="6">
        <dgm:presLayoutVars>
          <dgm:chMax val="0"/>
          <dgm:chPref val="0"/>
        </dgm:presLayoutVars>
      </dgm:prSet>
      <dgm:spPr/>
    </dgm:pt>
    <dgm:pt modelId="{12A3DABE-E297-4CE2-87A1-7447A5B43F2B}" type="pres">
      <dgm:prSet presAssocID="{C1BE8F04-8792-42A5-B27F-31A021C50E39}" presName="sibTrans" presStyleCnt="0"/>
      <dgm:spPr/>
    </dgm:pt>
    <dgm:pt modelId="{B4F715FB-9A5C-4A23-B148-EA75CC4A4CB9}" type="pres">
      <dgm:prSet presAssocID="{A8A8B587-6BA7-414F-8E47-717301D80765}" presName="compNode" presStyleCnt="0"/>
      <dgm:spPr/>
    </dgm:pt>
    <dgm:pt modelId="{8ACED663-D52C-40DC-9595-02611454D896}" type="pres">
      <dgm:prSet presAssocID="{A8A8B587-6BA7-414F-8E47-717301D80765}" presName="bgRect" presStyleLbl="bgShp" presStyleIdx="5" presStyleCnt="6"/>
      <dgm:spPr/>
    </dgm:pt>
    <dgm:pt modelId="{129FE2E6-3DEA-4FFD-B992-751E4AEC961F}" type="pres">
      <dgm:prSet presAssocID="{A8A8B587-6BA7-414F-8E47-717301D80765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ignée de main"/>
        </a:ext>
      </dgm:extLst>
    </dgm:pt>
    <dgm:pt modelId="{9238DD92-DFE0-48E7-9219-3C63A534EFBD}" type="pres">
      <dgm:prSet presAssocID="{A8A8B587-6BA7-414F-8E47-717301D80765}" presName="spaceRect" presStyleCnt="0"/>
      <dgm:spPr/>
    </dgm:pt>
    <dgm:pt modelId="{ECF35114-4254-4735-BFAD-680E9C65F082}" type="pres">
      <dgm:prSet presAssocID="{A8A8B587-6BA7-414F-8E47-717301D80765}" presName="parTx" presStyleLbl="revTx" presStyleIdx="5" presStyleCnt="6" custScaleX="98776" custScaleY="151779" custLinFactNeighborX="-540" custLinFactNeighborY="44808">
        <dgm:presLayoutVars>
          <dgm:chMax val="0"/>
          <dgm:chPref val="0"/>
        </dgm:presLayoutVars>
      </dgm:prSet>
      <dgm:spPr/>
    </dgm:pt>
  </dgm:ptLst>
  <dgm:cxnLst>
    <dgm:cxn modelId="{61111E01-97CC-41EE-B009-AC84F3779D51}" srcId="{2C4C200B-E28F-4BED-BF78-B1A2CF1DEBD9}" destId="{1FDDA185-879E-4A55-994C-C38ECB3EC634}" srcOrd="4" destOrd="0" parTransId="{D8ACDEA6-8E4D-448C-9ADA-BD58BC37184C}" sibTransId="{C1BE8F04-8792-42A5-B27F-31A021C50E39}"/>
    <dgm:cxn modelId="{55DFE111-1C31-43B4-B790-5BA16D7F99BA}" type="presOf" srcId="{8F12F1FE-B397-4875-8147-9412552B060B}" destId="{16D28295-11BA-4A67-8C15-4C1FB0407A14}" srcOrd="0" destOrd="0" presId="urn:microsoft.com/office/officeart/2018/2/layout/IconVerticalSolidList"/>
    <dgm:cxn modelId="{94B75371-1496-4407-BC36-669648FE570F}" type="presOf" srcId="{1FDDA185-879E-4A55-994C-C38ECB3EC634}" destId="{4D7E8DC0-B6F3-4192-93C3-9D89401E7DAF}" srcOrd="0" destOrd="0" presId="urn:microsoft.com/office/officeart/2018/2/layout/IconVerticalSolidList"/>
    <dgm:cxn modelId="{A5809274-0545-4BD3-B376-F39B0EB44820}" srcId="{2C4C200B-E28F-4BED-BF78-B1A2CF1DEBD9}" destId="{99A13EEA-7FA2-4975-8631-D85FEB0DEC8E}" srcOrd="0" destOrd="0" parTransId="{FF55A91B-F488-4333-AE1B-26C9EDB98300}" sibTransId="{8D3E69A8-B872-4D54-853C-AA06D2BD95D9}"/>
    <dgm:cxn modelId="{8D5B167C-ECCC-454C-AC98-56A9EF71ADDA}" type="presOf" srcId="{99A13EEA-7FA2-4975-8631-D85FEB0DEC8E}" destId="{50306085-1494-4C36-8268-F9204EA5BBC0}" srcOrd="0" destOrd="0" presId="urn:microsoft.com/office/officeart/2018/2/layout/IconVerticalSolidList"/>
    <dgm:cxn modelId="{0DD48685-5341-4C8F-9B80-0E70F19F334E}" srcId="{2C4C200B-E28F-4BED-BF78-B1A2CF1DEBD9}" destId="{8F12F1FE-B397-4875-8147-9412552B060B}" srcOrd="3" destOrd="0" parTransId="{90CC2B79-CF34-4D24-9D0F-C1ECCAC5AB11}" sibTransId="{CA21FD99-4BBA-46EB-9484-BF9B329E5ADB}"/>
    <dgm:cxn modelId="{18AA5C86-8AA8-41DF-A07A-2492FD811276}" type="presOf" srcId="{A8A8B587-6BA7-414F-8E47-717301D80765}" destId="{ECF35114-4254-4735-BFAD-680E9C65F082}" srcOrd="0" destOrd="0" presId="urn:microsoft.com/office/officeart/2018/2/layout/IconVerticalSolidList"/>
    <dgm:cxn modelId="{FA27F69E-7B78-4561-B3D9-2CEE4E01D982}" srcId="{2C4C200B-E28F-4BED-BF78-B1A2CF1DEBD9}" destId="{A8A8B587-6BA7-414F-8E47-717301D80765}" srcOrd="5" destOrd="0" parTransId="{B02F596F-6BC3-4E79-91C0-D3D8B64166CF}" sibTransId="{28A5B42F-F690-4B9D-91A8-C57F3D254F7B}"/>
    <dgm:cxn modelId="{8E3816A6-CF45-47FA-942C-3C6EAA3EF450}" type="presOf" srcId="{2C4C200B-E28F-4BED-BF78-B1A2CF1DEBD9}" destId="{BA48B8BE-6E5C-4606-B990-E85D5D1A0708}" srcOrd="0" destOrd="0" presId="urn:microsoft.com/office/officeart/2018/2/layout/IconVerticalSolidList"/>
    <dgm:cxn modelId="{E8CF44A6-F999-40CF-8FE4-C44ECA1002B2}" type="presOf" srcId="{5375D456-3AE0-41A1-B874-5E29CE14171F}" destId="{3F50B058-DED7-4B8E-8C08-5FEB20DB67CD}" srcOrd="0" destOrd="0" presId="urn:microsoft.com/office/officeart/2018/2/layout/IconVerticalSolidList"/>
    <dgm:cxn modelId="{E20616C8-745E-4E76-B34B-E6F5EC55C938}" type="presOf" srcId="{C2A5A6EB-494E-4A2B-B6B1-DEF3B16A108F}" destId="{C15A4BE3-75EA-4E58-B58B-A0E662F2BDF1}" srcOrd="0" destOrd="0" presId="urn:microsoft.com/office/officeart/2018/2/layout/IconVerticalSolidList"/>
    <dgm:cxn modelId="{F7CC41E1-1FAC-4293-9AAE-90165C985AF1}" srcId="{2C4C200B-E28F-4BED-BF78-B1A2CF1DEBD9}" destId="{C2A5A6EB-494E-4A2B-B6B1-DEF3B16A108F}" srcOrd="2" destOrd="0" parTransId="{DF147241-E222-4CCF-9C88-9938ABC1878E}" sibTransId="{DF89BC46-27B2-44E5-A7D3-C156AFDF40B5}"/>
    <dgm:cxn modelId="{A759B2FD-9205-4CB1-8430-6801EF3FC22A}" srcId="{2C4C200B-E28F-4BED-BF78-B1A2CF1DEBD9}" destId="{5375D456-3AE0-41A1-B874-5E29CE14171F}" srcOrd="1" destOrd="0" parTransId="{22035C0C-6CB5-4607-B389-00A68B931140}" sibTransId="{B1C5363F-39A3-4B68-8EAC-CA317138674B}"/>
    <dgm:cxn modelId="{EEF94740-1EB5-43C4-8CE8-7FB20280995C}" type="presParOf" srcId="{BA48B8BE-6E5C-4606-B990-E85D5D1A0708}" destId="{506B7F13-352F-4890-9FD1-90241DF210BE}" srcOrd="0" destOrd="0" presId="urn:microsoft.com/office/officeart/2018/2/layout/IconVerticalSolidList"/>
    <dgm:cxn modelId="{C4D4402C-C545-4235-AD55-D52D057AA079}" type="presParOf" srcId="{506B7F13-352F-4890-9FD1-90241DF210BE}" destId="{D21ED986-7C00-43B2-8845-526EE1B6E9B3}" srcOrd="0" destOrd="0" presId="urn:microsoft.com/office/officeart/2018/2/layout/IconVerticalSolidList"/>
    <dgm:cxn modelId="{ABFA425C-A0CA-470B-9F09-61447CCA1907}" type="presParOf" srcId="{506B7F13-352F-4890-9FD1-90241DF210BE}" destId="{8AD7FCA0-42C3-410A-8676-0EE871659DF1}" srcOrd="1" destOrd="0" presId="urn:microsoft.com/office/officeart/2018/2/layout/IconVerticalSolidList"/>
    <dgm:cxn modelId="{BE88C778-AFFA-497A-AC20-61A553A118F4}" type="presParOf" srcId="{506B7F13-352F-4890-9FD1-90241DF210BE}" destId="{AF3FEC12-BF72-4632-95A8-BE698B4F79CF}" srcOrd="2" destOrd="0" presId="urn:microsoft.com/office/officeart/2018/2/layout/IconVerticalSolidList"/>
    <dgm:cxn modelId="{B3097999-D0CF-457A-B853-42C382F086D2}" type="presParOf" srcId="{506B7F13-352F-4890-9FD1-90241DF210BE}" destId="{50306085-1494-4C36-8268-F9204EA5BBC0}" srcOrd="3" destOrd="0" presId="urn:microsoft.com/office/officeart/2018/2/layout/IconVerticalSolidList"/>
    <dgm:cxn modelId="{44CD86A0-9975-446B-9983-9A747F5BD40D}" type="presParOf" srcId="{BA48B8BE-6E5C-4606-B990-E85D5D1A0708}" destId="{BC7DD05C-5BD7-484F-B97C-54937F707B3B}" srcOrd="1" destOrd="0" presId="urn:microsoft.com/office/officeart/2018/2/layout/IconVerticalSolidList"/>
    <dgm:cxn modelId="{271A2D08-06D4-4664-95CE-9F346B17E051}" type="presParOf" srcId="{BA48B8BE-6E5C-4606-B990-E85D5D1A0708}" destId="{7D152F4A-716C-4844-A1CC-30DFC906CD96}" srcOrd="2" destOrd="0" presId="urn:microsoft.com/office/officeart/2018/2/layout/IconVerticalSolidList"/>
    <dgm:cxn modelId="{9541108D-243F-4689-9835-E6F764744D5B}" type="presParOf" srcId="{7D152F4A-716C-4844-A1CC-30DFC906CD96}" destId="{684DC5EB-6EFA-42BF-B102-D6DA2EAE5D48}" srcOrd="0" destOrd="0" presId="urn:microsoft.com/office/officeart/2018/2/layout/IconVerticalSolidList"/>
    <dgm:cxn modelId="{E4F5A947-E648-42AE-9E6B-BFED6507F3FD}" type="presParOf" srcId="{7D152F4A-716C-4844-A1CC-30DFC906CD96}" destId="{B94CD47C-D4F8-4B84-9D21-4235C2114A82}" srcOrd="1" destOrd="0" presId="urn:microsoft.com/office/officeart/2018/2/layout/IconVerticalSolidList"/>
    <dgm:cxn modelId="{E9D72714-6941-4F33-876F-FB22FBA6F82C}" type="presParOf" srcId="{7D152F4A-716C-4844-A1CC-30DFC906CD96}" destId="{BD409056-EED0-4F94-9646-312E6B948CDE}" srcOrd="2" destOrd="0" presId="urn:microsoft.com/office/officeart/2018/2/layout/IconVerticalSolidList"/>
    <dgm:cxn modelId="{A6F1A702-AC6B-4546-BC12-083DE90BD828}" type="presParOf" srcId="{7D152F4A-716C-4844-A1CC-30DFC906CD96}" destId="{3F50B058-DED7-4B8E-8C08-5FEB20DB67CD}" srcOrd="3" destOrd="0" presId="urn:microsoft.com/office/officeart/2018/2/layout/IconVerticalSolidList"/>
    <dgm:cxn modelId="{2E91B3B1-1303-41DC-8BD6-FE2170624E18}" type="presParOf" srcId="{BA48B8BE-6E5C-4606-B990-E85D5D1A0708}" destId="{9DB011C8-2D1B-402A-94F6-75C5AD8E60F1}" srcOrd="3" destOrd="0" presId="urn:microsoft.com/office/officeart/2018/2/layout/IconVerticalSolidList"/>
    <dgm:cxn modelId="{994AF4C2-A5C9-4020-B922-6B72CFA6F98D}" type="presParOf" srcId="{BA48B8BE-6E5C-4606-B990-E85D5D1A0708}" destId="{855ACC91-3BA0-49B1-A4D8-8816309B867A}" srcOrd="4" destOrd="0" presId="urn:microsoft.com/office/officeart/2018/2/layout/IconVerticalSolidList"/>
    <dgm:cxn modelId="{2C31AB16-2E7A-4163-9CED-6BF646F5139C}" type="presParOf" srcId="{855ACC91-3BA0-49B1-A4D8-8816309B867A}" destId="{99F5E221-866A-4516-BFEE-42818F16199E}" srcOrd="0" destOrd="0" presId="urn:microsoft.com/office/officeart/2018/2/layout/IconVerticalSolidList"/>
    <dgm:cxn modelId="{AFC8C891-99C7-4CA6-9207-1923FD33C569}" type="presParOf" srcId="{855ACC91-3BA0-49B1-A4D8-8816309B867A}" destId="{BCC4241F-645B-4EC7-A4F6-E8188E1BD6E0}" srcOrd="1" destOrd="0" presId="urn:microsoft.com/office/officeart/2018/2/layout/IconVerticalSolidList"/>
    <dgm:cxn modelId="{8F5D031F-FD19-4E68-8407-506B738F1D78}" type="presParOf" srcId="{855ACC91-3BA0-49B1-A4D8-8816309B867A}" destId="{321C5549-17F9-4D27-81FB-A310E8968420}" srcOrd="2" destOrd="0" presId="urn:microsoft.com/office/officeart/2018/2/layout/IconVerticalSolidList"/>
    <dgm:cxn modelId="{F8C09222-F04A-40C1-B6AF-C9C3E6771040}" type="presParOf" srcId="{855ACC91-3BA0-49B1-A4D8-8816309B867A}" destId="{C15A4BE3-75EA-4E58-B58B-A0E662F2BDF1}" srcOrd="3" destOrd="0" presId="urn:microsoft.com/office/officeart/2018/2/layout/IconVerticalSolidList"/>
    <dgm:cxn modelId="{4BD13AE0-3627-42A0-8AD0-D4817F22C0CB}" type="presParOf" srcId="{BA48B8BE-6E5C-4606-B990-E85D5D1A0708}" destId="{7A534720-ACC2-4C53-A91F-52F9179158EA}" srcOrd="5" destOrd="0" presId="urn:microsoft.com/office/officeart/2018/2/layout/IconVerticalSolidList"/>
    <dgm:cxn modelId="{81FE418A-AA44-4788-BA28-AB47202E5FA1}" type="presParOf" srcId="{BA48B8BE-6E5C-4606-B990-E85D5D1A0708}" destId="{8C60B87C-56D3-4763-AFF5-2799669F675F}" srcOrd="6" destOrd="0" presId="urn:microsoft.com/office/officeart/2018/2/layout/IconVerticalSolidList"/>
    <dgm:cxn modelId="{C502EAAE-3F20-43C0-8760-47ECF5DAAEEB}" type="presParOf" srcId="{8C60B87C-56D3-4763-AFF5-2799669F675F}" destId="{DF170AE2-AEE9-48F8-BC9B-B9C32DCC109A}" srcOrd="0" destOrd="0" presId="urn:microsoft.com/office/officeart/2018/2/layout/IconVerticalSolidList"/>
    <dgm:cxn modelId="{E8BD5978-6EA9-4FAC-BC4B-C6AE0E4E5BA2}" type="presParOf" srcId="{8C60B87C-56D3-4763-AFF5-2799669F675F}" destId="{223E5266-E88B-483B-B4D1-20954FE8EF05}" srcOrd="1" destOrd="0" presId="urn:microsoft.com/office/officeart/2018/2/layout/IconVerticalSolidList"/>
    <dgm:cxn modelId="{EA794AC8-7302-49DA-9619-1ACC6029CC45}" type="presParOf" srcId="{8C60B87C-56D3-4763-AFF5-2799669F675F}" destId="{7367B7AB-7192-42BE-8648-F43DE05E83BF}" srcOrd="2" destOrd="0" presId="urn:microsoft.com/office/officeart/2018/2/layout/IconVerticalSolidList"/>
    <dgm:cxn modelId="{67CA999F-B2C7-43F2-B991-C9D5F532EA9A}" type="presParOf" srcId="{8C60B87C-56D3-4763-AFF5-2799669F675F}" destId="{16D28295-11BA-4A67-8C15-4C1FB0407A14}" srcOrd="3" destOrd="0" presId="urn:microsoft.com/office/officeart/2018/2/layout/IconVerticalSolidList"/>
    <dgm:cxn modelId="{A49A5938-D748-45B9-8455-A8F7B8759326}" type="presParOf" srcId="{BA48B8BE-6E5C-4606-B990-E85D5D1A0708}" destId="{7D51F58D-1DB2-4CEC-A973-4B00E971FA7D}" srcOrd="7" destOrd="0" presId="urn:microsoft.com/office/officeart/2018/2/layout/IconVerticalSolidList"/>
    <dgm:cxn modelId="{EB4EFF9A-CA44-423D-9E46-4AB59AC36BA4}" type="presParOf" srcId="{BA48B8BE-6E5C-4606-B990-E85D5D1A0708}" destId="{A824CCAE-E9A2-45E6-944E-F72474C05257}" srcOrd="8" destOrd="0" presId="urn:microsoft.com/office/officeart/2018/2/layout/IconVerticalSolidList"/>
    <dgm:cxn modelId="{20817845-A974-4766-817A-4F7088C6AE44}" type="presParOf" srcId="{A824CCAE-E9A2-45E6-944E-F72474C05257}" destId="{636EAB25-5C42-4C34-9DD9-BFE7950CF516}" srcOrd="0" destOrd="0" presId="urn:microsoft.com/office/officeart/2018/2/layout/IconVerticalSolidList"/>
    <dgm:cxn modelId="{CA21BBE7-4875-4FF5-8FD1-458194F2E83F}" type="presParOf" srcId="{A824CCAE-E9A2-45E6-944E-F72474C05257}" destId="{DAA73845-DD46-48DE-81AA-2F32F8521736}" srcOrd="1" destOrd="0" presId="urn:microsoft.com/office/officeart/2018/2/layout/IconVerticalSolidList"/>
    <dgm:cxn modelId="{06871E7C-1A01-4B5B-A374-8386B80771B1}" type="presParOf" srcId="{A824CCAE-E9A2-45E6-944E-F72474C05257}" destId="{47C8202F-79EF-415B-8C6A-AFFD37D7B606}" srcOrd="2" destOrd="0" presId="urn:microsoft.com/office/officeart/2018/2/layout/IconVerticalSolidList"/>
    <dgm:cxn modelId="{FB60D0B6-C918-4CA6-993D-B60627EC3889}" type="presParOf" srcId="{A824CCAE-E9A2-45E6-944E-F72474C05257}" destId="{4D7E8DC0-B6F3-4192-93C3-9D89401E7DAF}" srcOrd="3" destOrd="0" presId="urn:microsoft.com/office/officeart/2018/2/layout/IconVerticalSolidList"/>
    <dgm:cxn modelId="{0E022169-3EA0-4723-B37C-4A5320D2C649}" type="presParOf" srcId="{BA48B8BE-6E5C-4606-B990-E85D5D1A0708}" destId="{12A3DABE-E297-4CE2-87A1-7447A5B43F2B}" srcOrd="9" destOrd="0" presId="urn:microsoft.com/office/officeart/2018/2/layout/IconVerticalSolidList"/>
    <dgm:cxn modelId="{2229B173-BFF5-4042-8D72-05A23F055FD1}" type="presParOf" srcId="{BA48B8BE-6E5C-4606-B990-E85D5D1A0708}" destId="{B4F715FB-9A5C-4A23-B148-EA75CC4A4CB9}" srcOrd="10" destOrd="0" presId="urn:microsoft.com/office/officeart/2018/2/layout/IconVerticalSolidList"/>
    <dgm:cxn modelId="{D78494E8-915F-4A75-95FF-61B308282C3E}" type="presParOf" srcId="{B4F715FB-9A5C-4A23-B148-EA75CC4A4CB9}" destId="{8ACED663-D52C-40DC-9595-02611454D896}" srcOrd="0" destOrd="0" presId="urn:microsoft.com/office/officeart/2018/2/layout/IconVerticalSolidList"/>
    <dgm:cxn modelId="{A127BD57-743A-4DF9-B909-4425208E0DF4}" type="presParOf" srcId="{B4F715FB-9A5C-4A23-B148-EA75CC4A4CB9}" destId="{129FE2E6-3DEA-4FFD-B992-751E4AEC961F}" srcOrd="1" destOrd="0" presId="urn:microsoft.com/office/officeart/2018/2/layout/IconVerticalSolidList"/>
    <dgm:cxn modelId="{7E564B62-0A17-47FA-8BA9-3A3250664A37}" type="presParOf" srcId="{B4F715FB-9A5C-4A23-B148-EA75CC4A4CB9}" destId="{9238DD92-DFE0-48E7-9219-3C63A534EFBD}" srcOrd="2" destOrd="0" presId="urn:microsoft.com/office/officeart/2018/2/layout/IconVerticalSolidList"/>
    <dgm:cxn modelId="{E6A2B7F6-F239-4622-9DEB-C383C0DD8824}" type="presParOf" srcId="{B4F715FB-9A5C-4A23-B148-EA75CC4A4CB9}" destId="{ECF35114-4254-4735-BFAD-680E9C65F08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225F6-DDB7-43F2-A49C-58773758FFFE}">
      <dsp:nvSpPr>
        <dsp:cNvPr id="0" name=""/>
        <dsp:cNvSpPr/>
      </dsp:nvSpPr>
      <dsp:spPr>
        <a:xfrm>
          <a:off x="0" y="246066"/>
          <a:ext cx="2794057" cy="17742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1A285-E554-42FD-9A17-3EE86621AFE9}">
      <dsp:nvSpPr>
        <dsp:cNvPr id="0" name=""/>
        <dsp:cNvSpPr/>
      </dsp:nvSpPr>
      <dsp:spPr>
        <a:xfrm>
          <a:off x="310450" y="540995"/>
          <a:ext cx="2794057" cy="17742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>
              <a:solidFill>
                <a:schemeClr val="tx2"/>
              </a:solidFill>
              <a:latin typeface="+mn-lt"/>
              <a:ea typeface="+mn-ea"/>
              <a:cs typeface="+mn-cs"/>
            </a:rPr>
            <a:t>Un certificateur de compétences</a:t>
          </a:r>
          <a:endParaRPr lang="en-US" sz="2000" b="1" kern="120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362415" y="592960"/>
        <a:ext cx="2690127" cy="1670296"/>
      </dsp:txXfrm>
    </dsp:sp>
    <dsp:sp modelId="{F738CBEE-0101-477F-AF94-88F2ECF0E281}">
      <dsp:nvSpPr>
        <dsp:cNvPr id="0" name=""/>
        <dsp:cNvSpPr/>
      </dsp:nvSpPr>
      <dsp:spPr>
        <a:xfrm>
          <a:off x="3414958" y="246066"/>
          <a:ext cx="2794057" cy="17742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DA096-3B73-426A-AD55-4ADDA29D1FBC}">
      <dsp:nvSpPr>
        <dsp:cNvPr id="0" name=""/>
        <dsp:cNvSpPr/>
      </dsp:nvSpPr>
      <dsp:spPr>
        <a:xfrm>
          <a:off x="3725409" y="540995"/>
          <a:ext cx="2794057" cy="17742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>
              <a:solidFill>
                <a:schemeClr val="tx2"/>
              </a:solidFill>
            </a:rPr>
            <a:t>Un organisme de formation certifié </a:t>
          </a:r>
          <a:r>
            <a:rPr lang="fr-FR" sz="2000" b="1" kern="1200" err="1">
              <a:solidFill>
                <a:schemeClr val="tx2"/>
              </a:solidFill>
            </a:rPr>
            <a:t>Qualiopi</a:t>
          </a:r>
          <a:r>
            <a:rPr lang="fr-FR" sz="2000" b="1" kern="1200">
              <a:solidFill>
                <a:schemeClr val="tx2"/>
              </a:solidFill>
            </a:rPr>
            <a:t> </a:t>
          </a:r>
          <a:endParaRPr lang="en-US" sz="2000" b="1" kern="1200">
            <a:solidFill>
              <a:schemeClr val="tx2"/>
            </a:solidFill>
          </a:endParaRPr>
        </a:p>
      </dsp:txBody>
      <dsp:txXfrm>
        <a:off x="3777374" y="592960"/>
        <a:ext cx="2690127" cy="1670296"/>
      </dsp:txXfrm>
    </dsp:sp>
    <dsp:sp modelId="{CD8B1994-FCDC-412C-A140-3DDC81013297}">
      <dsp:nvSpPr>
        <dsp:cNvPr id="0" name=""/>
        <dsp:cNvSpPr/>
      </dsp:nvSpPr>
      <dsp:spPr>
        <a:xfrm>
          <a:off x="6829917" y="268723"/>
          <a:ext cx="2794057" cy="17742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67276-27D9-490B-AD57-C0221AC52F4A}">
      <dsp:nvSpPr>
        <dsp:cNvPr id="0" name=""/>
        <dsp:cNvSpPr/>
      </dsp:nvSpPr>
      <dsp:spPr>
        <a:xfrm>
          <a:off x="7140367" y="563651"/>
          <a:ext cx="2794057" cy="17742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>
              <a:solidFill>
                <a:schemeClr val="tx2"/>
              </a:solidFill>
            </a:rPr>
            <a:t>Une organisation professionnelle regroupant les certifiés ECGP-CFP</a:t>
          </a:r>
          <a:r>
            <a:rPr lang="fr-FR" sz="2000" b="1" kern="1200" baseline="30000">
              <a:solidFill>
                <a:schemeClr val="tx2"/>
              </a:solidFill>
              <a:latin typeface="Gill Sans MT" panose="020B0502020104020203" pitchFamily="34" charset="0"/>
            </a:rPr>
            <a:t>®</a:t>
          </a:r>
          <a:endParaRPr lang="en-US" sz="2000" b="1" kern="1200" baseline="30000">
            <a:solidFill>
              <a:schemeClr val="tx2"/>
            </a:solidFill>
          </a:endParaRPr>
        </a:p>
      </dsp:txBody>
      <dsp:txXfrm>
        <a:off x="7192332" y="615616"/>
        <a:ext cx="2690127" cy="1670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1FD90-B7E4-4759-906A-ED7F9888F42E}">
      <dsp:nvSpPr>
        <dsp:cNvPr id="0" name=""/>
        <dsp:cNvSpPr/>
      </dsp:nvSpPr>
      <dsp:spPr>
        <a:xfrm>
          <a:off x="2139260" y="-29783"/>
          <a:ext cx="4553148" cy="4553148"/>
        </a:xfrm>
        <a:prstGeom prst="circularArrow">
          <a:avLst>
            <a:gd name="adj1" fmla="val 5544"/>
            <a:gd name="adj2" fmla="val 330680"/>
            <a:gd name="adj3" fmla="val 13754919"/>
            <a:gd name="adj4" fmla="val 17398762"/>
            <a:gd name="adj5" fmla="val 5757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5EA5ABE-5DCD-4068-B0B1-2590C46652AA}">
      <dsp:nvSpPr>
        <dsp:cNvPr id="0" name=""/>
        <dsp:cNvSpPr/>
      </dsp:nvSpPr>
      <dsp:spPr>
        <a:xfrm>
          <a:off x="3340155" y="0"/>
          <a:ext cx="2151358" cy="10756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alpha val="100000"/>
                <a:satMod val="140000"/>
                <a:lumMod val="105000"/>
              </a:schemeClr>
            </a:gs>
            <a:gs pos="41000">
              <a:schemeClr val="lt1">
                <a:hueOff val="0"/>
                <a:satOff val="0"/>
                <a:lumOff val="0"/>
                <a:alphaOff val="0"/>
                <a:tint val="57000"/>
                <a:satMod val="160000"/>
                <a:lumMod val="99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80000"/>
                <a:lumMod val="104000"/>
              </a:schemeClr>
            </a:gs>
          </a:gsLst>
          <a:lin ang="5400000" scaled="1"/>
        </a:gra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chemeClr val="accent1">
                  <a:lumMod val="75000"/>
                </a:schemeClr>
              </a:solidFill>
            </a:rPr>
            <a:t>1</a:t>
          </a:r>
          <a:r>
            <a:rPr lang="fr-FR" sz="1300" kern="1200"/>
            <a:t>. Les personnes et les actifs patrimoniaux </a:t>
          </a:r>
        </a:p>
      </dsp:txBody>
      <dsp:txXfrm>
        <a:off x="3392665" y="52510"/>
        <a:ext cx="2046338" cy="970659"/>
      </dsp:txXfrm>
    </dsp:sp>
    <dsp:sp modelId="{783A9A9F-1A3C-4250-A0BE-99CC05208E80}">
      <dsp:nvSpPr>
        <dsp:cNvPr id="0" name=""/>
        <dsp:cNvSpPr/>
      </dsp:nvSpPr>
      <dsp:spPr>
        <a:xfrm>
          <a:off x="5111452" y="1399952"/>
          <a:ext cx="2151358" cy="10756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alpha val="100000"/>
                <a:satMod val="140000"/>
                <a:lumMod val="105000"/>
              </a:schemeClr>
            </a:gs>
            <a:gs pos="41000">
              <a:schemeClr val="lt1">
                <a:hueOff val="0"/>
                <a:satOff val="0"/>
                <a:lumOff val="0"/>
                <a:alphaOff val="0"/>
                <a:tint val="57000"/>
                <a:satMod val="160000"/>
                <a:lumMod val="99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80000"/>
                <a:lumMod val="104000"/>
              </a:schemeClr>
            </a:gs>
          </a:gsLst>
          <a:lin ang="5400000" scaled="1"/>
        </a:gra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chemeClr val="accent1">
                  <a:lumMod val="75000"/>
                </a:schemeClr>
              </a:solidFill>
            </a:rPr>
            <a:t>2</a:t>
          </a:r>
          <a:r>
            <a:rPr lang="fr-FR" sz="1300" kern="1200"/>
            <a:t>. Les modes de conjugalité et leur impact patrimonial</a:t>
          </a:r>
        </a:p>
      </dsp:txBody>
      <dsp:txXfrm>
        <a:off x="5163962" y="1452462"/>
        <a:ext cx="2046338" cy="970659"/>
      </dsp:txXfrm>
    </dsp:sp>
    <dsp:sp modelId="{0225A689-F12B-435C-982A-02B8BDCC5849}">
      <dsp:nvSpPr>
        <dsp:cNvPr id="0" name=""/>
        <dsp:cNvSpPr/>
      </dsp:nvSpPr>
      <dsp:spPr>
        <a:xfrm>
          <a:off x="4481407" y="3380456"/>
          <a:ext cx="2151358" cy="10756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alpha val="100000"/>
                <a:satMod val="140000"/>
                <a:lumMod val="105000"/>
              </a:schemeClr>
            </a:gs>
            <a:gs pos="41000">
              <a:schemeClr val="lt1">
                <a:hueOff val="0"/>
                <a:satOff val="0"/>
                <a:lumOff val="0"/>
                <a:alphaOff val="0"/>
                <a:tint val="57000"/>
                <a:satMod val="160000"/>
                <a:lumMod val="99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80000"/>
                <a:lumMod val="104000"/>
              </a:schemeClr>
            </a:gs>
          </a:gsLst>
          <a:lin ang="5400000" scaled="1"/>
        </a:gra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chemeClr val="accent1">
                  <a:lumMod val="75000"/>
                </a:schemeClr>
              </a:solidFill>
            </a:rPr>
            <a:t>3</a:t>
          </a:r>
          <a:r>
            <a:rPr lang="fr-FR" sz="1300" kern="1200"/>
            <a:t>. L’adoption dans une logique patrimoniale</a:t>
          </a:r>
        </a:p>
      </dsp:txBody>
      <dsp:txXfrm>
        <a:off x="4533917" y="3432966"/>
        <a:ext cx="2046338" cy="970659"/>
      </dsp:txXfrm>
    </dsp:sp>
    <dsp:sp modelId="{F666B716-A68A-4E48-B587-49756C3EEC11}">
      <dsp:nvSpPr>
        <dsp:cNvPr id="0" name=""/>
        <dsp:cNvSpPr/>
      </dsp:nvSpPr>
      <dsp:spPr>
        <a:xfrm>
          <a:off x="2274378" y="3380466"/>
          <a:ext cx="2151358" cy="10756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alpha val="100000"/>
                <a:satMod val="140000"/>
                <a:lumMod val="105000"/>
              </a:schemeClr>
            </a:gs>
            <a:gs pos="41000">
              <a:schemeClr val="lt1">
                <a:hueOff val="0"/>
                <a:satOff val="0"/>
                <a:lumOff val="0"/>
                <a:alphaOff val="0"/>
                <a:tint val="57000"/>
                <a:satMod val="160000"/>
                <a:lumMod val="99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80000"/>
                <a:lumMod val="104000"/>
              </a:schemeClr>
            </a:gs>
          </a:gsLst>
          <a:lin ang="5400000" scaled="1"/>
        </a:gra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chemeClr val="accent1">
                  <a:lumMod val="75000"/>
                </a:schemeClr>
              </a:solidFill>
            </a:rPr>
            <a:t>4</a:t>
          </a:r>
          <a:r>
            <a:rPr lang="fr-FR" sz="1300" kern="1200"/>
            <a:t>. La gestion du patrimoine familial en présence d’un chef ou dirigeant d’entreprise</a:t>
          </a:r>
        </a:p>
      </dsp:txBody>
      <dsp:txXfrm>
        <a:off x="2326888" y="3432976"/>
        <a:ext cx="2046338" cy="970659"/>
      </dsp:txXfrm>
    </dsp:sp>
    <dsp:sp modelId="{3B96A463-CED8-4A63-B1DC-7C41282F5506}">
      <dsp:nvSpPr>
        <dsp:cNvPr id="0" name=""/>
        <dsp:cNvSpPr/>
      </dsp:nvSpPr>
      <dsp:spPr>
        <a:xfrm>
          <a:off x="1524093" y="1531510"/>
          <a:ext cx="2151358" cy="10756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alpha val="100000"/>
                <a:satMod val="140000"/>
                <a:lumMod val="105000"/>
              </a:schemeClr>
            </a:gs>
            <a:gs pos="41000">
              <a:schemeClr val="lt1">
                <a:hueOff val="0"/>
                <a:satOff val="0"/>
                <a:lumOff val="0"/>
                <a:alphaOff val="0"/>
                <a:tint val="57000"/>
                <a:satMod val="160000"/>
                <a:lumMod val="99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80000"/>
                <a:lumMod val="104000"/>
              </a:schemeClr>
            </a:gs>
          </a:gsLst>
          <a:lin ang="5400000" scaled="1"/>
        </a:gra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chemeClr val="accent1">
                  <a:lumMod val="75000"/>
                </a:schemeClr>
              </a:solidFill>
            </a:rPr>
            <a:t>5</a:t>
          </a:r>
          <a:r>
            <a:rPr lang="fr-FR" sz="1300" kern="1200"/>
            <a:t>. Règles de droit civil et stratégies de transmission du patrimoine familial</a:t>
          </a:r>
        </a:p>
      </dsp:txBody>
      <dsp:txXfrm>
        <a:off x="1576603" y="1584020"/>
        <a:ext cx="2046338" cy="9706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1FD90-B7E4-4759-906A-ED7F9888F42E}">
      <dsp:nvSpPr>
        <dsp:cNvPr id="0" name=""/>
        <dsp:cNvSpPr/>
      </dsp:nvSpPr>
      <dsp:spPr>
        <a:xfrm>
          <a:off x="2097488" y="-108159"/>
          <a:ext cx="4739699" cy="4739699"/>
        </a:xfrm>
        <a:prstGeom prst="circularArrow">
          <a:avLst>
            <a:gd name="adj1" fmla="val 5544"/>
            <a:gd name="adj2" fmla="val 330680"/>
            <a:gd name="adj3" fmla="val 14496618"/>
            <a:gd name="adj4" fmla="val 16961196"/>
            <a:gd name="adj5" fmla="val 5757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5EA5ABE-5DCD-4068-B0B1-2590C46652AA}">
      <dsp:nvSpPr>
        <dsp:cNvPr id="0" name=""/>
        <dsp:cNvSpPr/>
      </dsp:nvSpPr>
      <dsp:spPr>
        <a:xfrm>
          <a:off x="3719516" y="-76741"/>
          <a:ext cx="1495643" cy="74782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chemeClr val="accent1">
                  <a:lumMod val="50000"/>
                </a:schemeClr>
              </a:solidFill>
            </a:rPr>
            <a:t>2.1 </a:t>
          </a:r>
          <a:r>
            <a:rPr lang="fr-FR" sz="1300" kern="1200">
              <a:solidFill>
                <a:schemeClr val="tx1"/>
              </a:solidFill>
            </a:rPr>
            <a:t>Dynamique financière de la famille</a:t>
          </a:r>
        </a:p>
      </dsp:txBody>
      <dsp:txXfrm>
        <a:off x="3756022" y="-40235"/>
        <a:ext cx="1422631" cy="674809"/>
      </dsp:txXfrm>
    </dsp:sp>
    <dsp:sp modelId="{783A9A9F-1A3C-4250-A0BE-99CC05208E80}">
      <dsp:nvSpPr>
        <dsp:cNvPr id="0" name=""/>
        <dsp:cNvSpPr/>
      </dsp:nvSpPr>
      <dsp:spPr>
        <a:xfrm>
          <a:off x="5100514" y="703055"/>
          <a:ext cx="1840344" cy="106829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chemeClr val="accent1">
                  <a:lumMod val="50000"/>
                </a:schemeClr>
              </a:solidFill>
            </a:rPr>
            <a:t>2.1 </a:t>
          </a:r>
          <a:r>
            <a:rPr lang="fr-FR" sz="1300" kern="1200">
              <a:solidFill>
                <a:schemeClr val="tx1"/>
              </a:solidFill>
            </a:rPr>
            <a:t>Stratégies d’épargne et financement des investissements de la famille</a:t>
          </a:r>
        </a:p>
      </dsp:txBody>
      <dsp:txXfrm>
        <a:off x="5152664" y="755205"/>
        <a:ext cx="1736044" cy="963993"/>
      </dsp:txXfrm>
    </dsp:sp>
    <dsp:sp modelId="{F55D2CAC-0BE9-4915-A672-1A66E5DF9B26}">
      <dsp:nvSpPr>
        <dsp:cNvPr id="0" name=""/>
        <dsp:cNvSpPr/>
      </dsp:nvSpPr>
      <dsp:spPr>
        <a:xfrm>
          <a:off x="5481669" y="2311217"/>
          <a:ext cx="1912375" cy="91380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alpha val="100000"/>
                <a:satMod val="140000"/>
                <a:lumMod val="105000"/>
              </a:schemeClr>
            </a:gs>
            <a:gs pos="41000">
              <a:schemeClr val="lt1">
                <a:hueOff val="0"/>
                <a:satOff val="0"/>
                <a:lumOff val="0"/>
                <a:alphaOff val="0"/>
                <a:tint val="57000"/>
                <a:satMod val="160000"/>
                <a:lumMod val="99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80000"/>
                <a:lumMod val="104000"/>
              </a:schemeClr>
            </a:gs>
          </a:gsLst>
          <a:lin ang="5400000" scaled="1"/>
        </a:gra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chemeClr val="accent1">
                  <a:lumMod val="50000"/>
                </a:schemeClr>
              </a:solidFill>
            </a:rPr>
            <a:t>2,2  </a:t>
          </a:r>
          <a:r>
            <a:rPr lang="fr-FR" sz="1300" kern="1200"/>
            <a:t>Actifs et investissement immobiliers (composante du patrimoine)</a:t>
          </a:r>
        </a:p>
      </dsp:txBody>
      <dsp:txXfrm>
        <a:off x="5526277" y="2355825"/>
        <a:ext cx="1823159" cy="824592"/>
      </dsp:txXfrm>
    </dsp:sp>
    <dsp:sp modelId="{5377B151-DD4A-46A0-986B-1F46E2C8D5DA}">
      <dsp:nvSpPr>
        <dsp:cNvPr id="0" name=""/>
        <dsp:cNvSpPr/>
      </dsp:nvSpPr>
      <dsp:spPr>
        <a:xfrm>
          <a:off x="4453189" y="3608536"/>
          <a:ext cx="1782224" cy="10617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alpha val="100000"/>
                <a:satMod val="140000"/>
                <a:lumMod val="105000"/>
              </a:schemeClr>
            </a:gs>
            <a:gs pos="41000">
              <a:schemeClr val="lt1">
                <a:hueOff val="0"/>
                <a:satOff val="0"/>
                <a:lumOff val="0"/>
                <a:alphaOff val="0"/>
                <a:tint val="57000"/>
                <a:satMod val="160000"/>
                <a:lumMod val="99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80000"/>
                <a:lumMod val="104000"/>
              </a:schemeClr>
            </a:gs>
          </a:gsLst>
          <a:lin ang="5400000" scaled="1"/>
        </a:gra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chemeClr val="accent1">
                  <a:lumMod val="50000"/>
                </a:schemeClr>
              </a:solidFill>
            </a:rPr>
            <a:t>2,2 </a:t>
          </a:r>
          <a:r>
            <a:rPr lang="fr-FR" sz="1300" kern="1200"/>
            <a:t>Actifs et investissement financiers (portefeuille de titres)</a:t>
          </a:r>
        </a:p>
      </dsp:txBody>
      <dsp:txXfrm>
        <a:off x="4505018" y="3660365"/>
        <a:ext cx="1678566" cy="958062"/>
      </dsp:txXfrm>
    </dsp:sp>
    <dsp:sp modelId="{0225A689-F12B-435C-982A-02B8BDCC5849}">
      <dsp:nvSpPr>
        <dsp:cNvPr id="0" name=""/>
        <dsp:cNvSpPr/>
      </dsp:nvSpPr>
      <dsp:spPr>
        <a:xfrm>
          <a:off x="2171846" y="3386980"/>
          <a:ext cx="1790151" cy="9702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alpha val="100000"/>
                <a:satMod val="140000"/>
                <a:lumMod val="105000"/>
              </a:schemeClr>
            </a:gs>
            <a:gs pos="41000">
              <a:schemeClr val="lt1">
                <a:hueOff val="0"/>
                <a:satOff val="0"/>
                <a:lumOff val="0"/>
                <a:alphaOff val="0"/>
                <a:tint val="57000"/>
                <a:satMod val="160000"/>
                <a:lumMod val="99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80000"/>
                <a:lumMod val="104000"/>
              </a:schemeClr>
            </a:gs>
          </a:gsLst>
          <a:lin ang="5400000" scaled="1"/>
        </a:gra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chemeClr val="accent1">
                  <a:lumMod val="50000"/>
                </a:schemeClr>
              </a:solidFill>
            </a:rPr>
            <a:t>2,2 </a:t>
          </a:r>
          <a:r>
            <a:rPr lang="fr-FR" sz="1300" kern="1200"/>
            <a:t>Actifs et investissements alternatifs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(« biens divers »)</a:t>
          </a:r>
        </a:p>
      </dsp:txBody>
      <dsp:txXfrm>
        <a:off x="2219209" y="3434343"/>
        <a:ext cx="1695425" cy="875513"/>
      </dsp:txXfrm>
    </dsp:sp>
    <dsp:sp modelId="{F666B716-A68A-4E48-B587-49756C3EEC11}">
      <dsp:nvSpPr>
        <dsp:cNvPr id="0" name=""/>
        <dsp:cNvSpPr/>
      </dsp:nvSpPr>
      <dsp:spPr>
        <a:xfrm>
          <a:off x="1457638" y="2029651"/>
          <a:ext cx="1816459" cy="102818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alpha val="100000"/>
                <a:satMod val="140000"/>
                <a:lumMod val="105000"/>
              </a:schemeClr>
            </a:gs>
            <a:gs pos="41000">
              <a:schemeClr val="lt1">
                <a:hueOff val="0"/>
                <a:satOff val="0"/>
                <a:lumOff val="0"/>
                <a:alphaOff val="0"/>
                <a:tint val="57000"/>
                <a:satMod val="160000"/>
                <a:lumMod val="99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80000"/>
                <a:lumMod val="104000"/>
              </a:schemeClr>
            </a:gs>
          </a:gsLst>
          <a:lin ang="5400000" scaled="1"/>
        </a:gra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chemeClr val="accent1">
                  <a:lumMod val="50000"/>
                </a:schemeClr>
              </a:solidFill>
            </a:rPr>
            <a:t>2,2 </a:t>
          </a:r>
          <a:r>
            <a:rPr lang="fr-FR" sz="1300" kern="1200"/>
            <a:t>Macroéconomie et « discours » sur l’évolution des marchés financiers</a:t>
          </a:r>
        </a:p>
      </dsp:txBody>
      <dsp:txXfrm>
        <a:off x="1507830" y="2079843"/>
        <a:ext cx="1716075" cy="927803"/>
      </dsp:txXfrm>
    </dsp:sp>
    <dsp:sp modelId="{3B96A463-CED8-4A63-B1DC-7C41282F5506}">
      <dsp:nvSpPr>
        <dsp:cNvPr id="0" name=""/>
        <dsp:cNvSpPr/>
      </dsp:nvSpPr>
      <dsp:spPr>
        <a:xfrm>
          <a:off x="2054702" y="808581"/>
          <a:ext cx="1495643" cy="74782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alpha val="100000"/>
                <a:satMod val="140000"/>
                <a:lumMod val="105000"/>
              </a:schemeClr>
            </a:gs>
            <a:gs pos="41000">
              <a:schemeClr val="lt1">
                <a:hueOff val="0"/>
                <a:satOff val="0"/>
                <a:lumOff val="0"/>
                <a:alphaOff val="0"/>
                <a:tint val="57000"/>
                <a:satMod val="160000"/>
                <a:lumMod val="99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80000"/>
                <a:lumMod val="104000"/>
              </a:schemeClr>
            </a:gs>
          </a:gsLst>
          <a:lin ang="5400000" scaled="1"/>
        </a:gra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chemeClr val="accent1">
                  <a:lumMod val="50000"/>
                </a:schemeClr>
              </a:solidFill>
            </a:rPr>
            <a:t>2,2</a:t>
          </a:r>
          <a:r>
            <a:rPr lang="fr-FR" sz="1300" kern="1200"/>
            <a:t> Profils d’investissement et allocations d’actifs</a:t>
          </a:r>
        </a:p>
      </dsp:txBody>
      <dsp:txXfrm>
        <a:off x="2091208" y="845087"/>
        <a:ext cx="1422631" cy="6748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1FD90-B7E4-4759-906A-ED7F9888F42E}">
      <dsp:nvSpPr>
        <dsp:cNvPr id="0" name=""/>
        <dsp:cNvSpPr/>
      </dsp:nvSpPr>
      <dsp:spPr>
        <a:xfrm>
          <a:off x="2289420" y="-57911"/>
          <a:ext cx="4523267" cy="4523267"/>
        </a:xfrm>
        <a:prstGeom prst="circularArrow">
          <a:avLst>
            <a:gd name="adj1" fmla="val 5544"/>
            <a:gd name="adj2" fmla="val 330680"/>
            <a:gd name="adj3" fmla="val 13892906"/>
            <a:gd name="adj4" fmla="val 17315174"/>
            <a:gd name="adj5" fmla="val 5757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5EA5ABE-5DCD-4068-B0B1-2590C46652AA}">
      <dsp:nvSpPr>
        <dsp:cNvPr id="0" name=""/>
        <dsp:cNvSpPr/>
      </dsp:nvSpPr>
      <dsp:spPr>
        <a:xfrm>
          <a:off x="3545922" y="113205"/>
          <a:ext cx="2010263" cy="7088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alpha val="100000"/>
                <a:satMod val="140000"/>
                <a:lumMod val="105000"/>
              </a:schemeClr>
            </a:gs>
            <a:gs pos="41000">
              <a:schemeClr val="lt1">
                <a:hueOff val="0"/>
                <a:satOff val="0"/>
                <a:lumOff val="0"/>
                <a:alphaOff val="0"/>
                <a:tint val="57000"/>
                <a:satMod val="160000"/>
                <a:lumMod val="99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80000"/>
                <a:lumMod val="104000"/>
              </a:schemeClr>
            </a:gs>
          </a:gsLst>
          <a:lin ang="5400000" scaled="1"/>
        </a:gra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chemeClr val="accent1">
                  <a:lumMod val="50000"/>
                </a:schemeClr>
              </a:solidFill>
            </a:rPr>
            <a:t>1. </a:t>
          </a:r>
          <a:r>
            <a:rPr lang="fr-FR" sz="1300" kern="1200">
              <a:solidFill>
                <a:schemeClr val="tx1"/>
              </a:solidFill>
            </a:rPr>
            <a:t>Fondamentaux et dimensions de la protection </a:t>
          </a:r>
        </a:p>
      </dsp:txBody>
      <dsp:txXfrm>
        <a:off x="3580527" y="147810"/>
        <a:ext cx="1941053" cy="639669"/>
      </dsp:txXfrm>
    </dsp:sp>
    <dsp:sp modelId="{4595E089-FF75-4F8E-96A6-267C29B342C2}">
      <dsp:nvSpPr>
        <dsp:cNvPr id="0" name=""/>
        <dsp:cNvSpPr/>
      </dsp:nvSpPr>
      <dsp:spPr>
        <a:xfrm>
          <a:off x="5393650" y="1345289"/>
          <a:ext cx="1983791" cy="91038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alpha val="100000"/>
                <a:satMod val="140000"/>
                <a:lumMod val="105000"/>
              </a:schemeClr>
            </a:gs>
            <a:gs pos="41000">
              <a:schemeClr val="lt1">
                <a:hueOff val="0"/>
                <a:satOff val="0"/>
                <a:lumOff val="0"/>
                <a:alphaOff val="0"/>
                <a:tint val="57000"/>
                <a:satMod val="160000"/>
                <a:lumMod val="99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80000"/>
                <a:lumMod val="104000"/>
              </a:schemeClr>
            </a:gs>
          </a:gsLst>
          <a:lin ang="5400000" scaled="1"/>
        </a:gra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chemeClr val="accent1">
                  <a:lumMod val="50000"/>
                </a:schemeClr>
              </a:solidFill>
            </a:rPr>
            <a:t>2. </a:t>
          </a:r>
          <a:r>
            <a:rPr lang="fr-FR" sz="1300" kern="1200">
              <a:solidFill>
                <a:schemeClr val="tx1"/>
              </a:solidFill>
            </a:rPr>
            <a:t>Les contrats d’assurances vie et de capitalisation : outils multi-objets</a:t>
          </a:r>
        </a:p>
      </dsp:txBody>
      <dsp:txXfrm>
        <a:off x="5438091" y="1389730"/>
        <a:ext cx="1894909" cy="821500"/>
      </dsp:txXfrm>
    </dsp:sp>
    <dsp:sp modelId="{F21C633F-AE39-44FA-9D54-F86148DD7539}">
      <dsp:nvSpPr>
        <dsp:cNvPr id="0" name=""/>
        <dsp:cNvSpPr/>
      </dsp:nvSpPr>
      <dsp:spPr>
        <a:xfrm>
          <a:off x="5095611" y="3133662"/>
          <a:ext cx="1983791" cy="91038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alpha val="100000"/>
                <a:satMod val="140000"/>
                <a:lumMod val="105000"/>
              </a:schemeClr>
            </a:gs>
            <a:gs pos="41000">
              <a:schemeClr val="lt1">
                <a:hueOff val="0"/>
                <a:satOff val="0"/>
                <a:lumOff val="0"/>
                <a:alphaOff val="0"/>
                <a:tint val="57000"/>
                <a:satMod val="160000"/>
                <a:lumMod val="99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80000"/>
                <a:lumMod val="104000"/>
              </a:schemeClr>
            </a:gs>
          </a:gsLst>
          <a:lin ang="5400000" scaled="1"/>
        </a:gra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chemeClr val="accent1">
                  <a:lumMod val="50000"/>
                </a:schemeClr>
              </a:solidFill>
            </a:rPr>
            <a:t>3. </a:t>
          </a:r>
          <a:r>
            <a:rPr lang="fr-FR" sz="1300" kern="1200">
              <a:solidFill>
                <a:schemeClr val="tx1"/>
              </a:solidFill>
            </a:rPr>
            <a:t>Risques des personnes et stratégies d’assurances</a:t>
          </a:r>
        </a:p>
      </dsp:txBody>
      <dsp:txXfrm>
        <a:off x="5140052" y="3178103"/>
        <a:ext cx="1894909" cy="821500"/>
      </dsp:txXfrm>
    </dsp:sp>
    <dsp:sp modelId="{783A9A9F-1A3C-4250-A0BE-99CC05208E80}">
      <dsp:nvSpPr>
        <dsp:cNvPr id="0" name=""/>
        <dsp:cNvSpPr/>
      </dsp:nvSpPr>
      <dsp:spPr>
        <a:xfrm>
          <a:off x="2231902" y="3038687"/>
          <a:ext cx="1644043" cy="98857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alpha val="100000"/>
                <a:satMod val="140000"/>
                <a:lumMod val="105000"/>
              </a:schemeClr>
            </a:gs>
            <a:gs pos="41000">
              <a:schemeClr val="lt1">
                <a:hueOff val="0"/>
                <a:satOff val="0"/>
                <a:lumOff val="0"/>
                <a:alphaOff val="0"/>
                <a:tint val="57000"/>
                <a:satMod val="160000"/>
                <a:lumMod val="99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80000"/>
                <a:lumMod val="104000"/>
              </a:schemeClr>
            </a:gs>
          </a:gsLst>
          <a:lin ang="5400000" scaled="1"/>
        </a:gra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chemeClr val="accent1">
                  <a:lumMod val="50000"/>
                </a:schemeClr>
              </a:solidFill>
            </a:rPr>
            <a:t>4. </a:t>
          </a:r>
          <a:r>
            <a:rPr lang="fr-FR" sz="1300" kern="1200">
              <a:solidFill>
                <a:schemeClr val="tx1"/>
              </a:solidFill>
            </a:rPr>
            <a:t>Stratégies de préparation de la retraite</a:t>
          </a:r>
        </a:p>
      </dsp:txBody>
      <dsp:txXfrm>
        <a:off x="2280160" y="3086945"/>
        <a:ext cx="1547527" cy="892062"/>
      </dsp:txXfrm>
    </dsp:sp>
    <dsp:sp modelId="{0225A689-F12B-435C-982A-02B8BDCC5849}">
      <dsp:nvSpPr>
        <dsp:cNvPr id="0" name=""/>
        <dsp:cNvSpPr/>
      </dsp:nvSpPr>
      <dsp:spPr>
        <a:xfrm>
          <a:off x="1728658" y="1356782"/>
          <a:ext cx="1792432" cy="93093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alpha val="100000"/>
                <a:satMod val="140000"/>
                <a:lumMod val="105000"/>
              </a:schemeClr>
            </a:gs>
            <a:gs pos="41000">
              <a:schemeClr val="lt1">
                <a:hueOff val="0"/>
                <a:satOff val="0"/>
                <a:lumOff val="0"/>
                <a:alphaOff val="0"/>
                <a:tint val="57000"/>
                <a:satMod val="160000"/>
                <a:lumMod val="99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80000"/>
                <a:lumMod val="104000"/>
              </a:schemeClr>
            </a:gs>
          </a:gsLst>
          <a:lin ang="5400000" scaled="1"/>
        </a:gra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>
              <a:solidFill>
                <a:schemeClr val="accent1">
                  <a:lumMod val="50000"/>
                </a:schemeClr>
              </a:solidFill>
            </a:rPr>
            <a:t>5. </a:t>
          </a:r>
          <a:r>
            <a:rPr lang="fr-FR" sz="1300" kern="1200">
              <a:solidFill>
                <a:schemeClr val="tx1"/>
              </a:solidFill>
            </a:rPr>
            <a:t>Vie longue et transmission du patrimoine</a:t>
          </a:r>
        </a:p>
      </dsp:txBody>
      <dsp:txXfrm>
        <a:off x="1774103" y="1402227"/>
        <a:ext cx="1701542" cy="8400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1FD90-B7E4-4759-906A-ED7F9888F42E}">
      <dsp:nvSpPr>
        <dsp:cNvPr id="0" name=""/>
        <dsp:cNvSpPr/>
      </dsp:nvSpPr>
      <dsp:spPr>
        <a:xfrm>
          <a:off x="1946299" y="6450"/>
          <a:ext cx="4553148" cy="4553148"/>
        </a:xfrm>
        <a:prstGeom prst="circularArrow">
          <a:avLst>
            <a:gd name="adj1" fmla="val 5544"/>
            <a:gd name="adj2" fmla="val 330680"/>
            <a:gd name="adj3" fmla="val 13754919"/>
            <a:gd name="adj4" fmla="val 17398762"/>
            <a:gd name="adj5" fmla="val 5757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5EA5ABE-5DCD-4068-B0B1-2590C46652AA}">
      <dsp:nvSpPr>
        <dsp:cNvPr id="0" name=""/>
        <dsp:cNvSpPr/>
      </dsp:nvSpPr>
      <dsp:spPr>
        <a:xfrm>
          <a:off x="3147194" y="36234"/>
          <a:ext cx="2151358" cy="10756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alpha val="100000"/>
                <a:satMod val="140000"/>
                <a:lumMod val="105000"/>
              </a:schemeClr>
            </a:gs>
            <a:gs pos="41000">
              <a:schemeClr val="lt1">
                <a:hueOff val="0"/>
                <a:satOff val="0"/>
                <a:lumOff val="0"/>
                <a:alphaOff val="0"/>
                <a:tint val="57000"/>
                <a:satMod val="160000"/>
                <a:lumMod val="99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80000"/>
                <a:lumMod val="104000"/>
              </a:schemeClr>
            </a:gs>
          </a:gsLst>
          <a:lin ang="5400000" scaled="1"/>
        </a:gra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0" kern="1200">
              <a:solidFill>
                <a:schemeClr val="accent1">
                  <a:lumMod val="50000"/>
                </a:schemeClr>
              </a:solidFill>
              <a:latin typeface="+mj-lt"/>
            </a:rPr>
            <a:t>1</a:t>
          </a:r>
          <a:r>
            <a:rPr lang="fr-FR" sz="1300" b="0" i="0" u="none" strike="noStrike" kern="1200" cap="none" spc="0" baseline="0">
              <a:solidFill>
                <a:schemeClr val="tx1"/>
              </a:solidFill>
              <a:uFillTx/>
              <a:latin typeface="+mj-lt"/>
            </a:rPr>
            <a:t>. L’impôt sur le revenu</a:t>
          </a:r>
          <a:r>
            <a:rPr lang="fr-FR" sz="1300" b="0" i="0" u="none" strike="noStrike" kern="1200" cap="none" spc="0">
              <a:solidFill>
                <a:schemeClr val="tx1"/>
              </a:solidFill>
              <a:uFillTx/>
              <a:latin typeface="+mj-lt"/>
            </a:rPr>
            <a:t> et les prélèvements sociaux </a:t>
          </a:r>
          <a:endParaRPr lang="fr-FR" sz="1300" b="0" kern="1200">
            <a:solidFill>
              <a:schemeClr val="tx1"/>
            </a:solidFill>
            <a:latin typeface="+mj-lt"/>
          </a:endParaRPr>
        </a:p>
      </dsp:txBody>
      <dsp:txXfrm>
        <a:off x="3199704" y="88744"/>
        <a:ext cx="2046338" cy="970659"/>
      </dsp:txXfrm>
    </dsp:sp>
    <dsp:sp modelId="{783A9A9F-1A3C-4250-A0BE-99CC05208E80}">
      <dsp:nvSpPr>
        <dsp:cNvPr id="0" name=""/>
        <dsp:cNvSpPr/>
      </dsp:nvSpPr>
      <dsp:spPr>
        <a:xfrm>
          <a:off x="4893329" y="1534650"/>
          <a:ext cx="2151358" cy="10756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alpha val="100000"/>
                <a:satMod val="140000"/>
                <a:lumMod val="105000"/>
              </a:schemeClr>
            </a:gs>
            <a:gs pos="41000">
              <a:schemeClr val="lt1">
                <a:hueOff val="0"/>
                <a:satOff val="0"/>
                <a:lumOff val="0"/>
                <a:alphaOff val="0"/>
                <a:tint val="57000"/>
                <a:satMod val="160000"/>
                <a:lumMod val="99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80000"/>
                <a:lumMod val="104000"/>
              </a:schemeClr>
            </a:gs>
          </a:gsLst>
          <a:lin ang="5400000" scaled="1"/>
        </a:gra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0" kern="1200">
              <a:solidFill>
                <a:schemeClr val="accent1">
                  <a:lumMod val="50000"/>
                </a:schemeClr>
              </a:solidFill>
              <a:latin typeface="+mj-lt"/>
            </a:rPr>
            <a:t>2. </a:t>
          </a:r>
          <a:r>
            <a:rPr lang="fr-FR" sz="1300" b="0" i="0" u="none" strike="noStrike" kern="1200" cap="none" spc="0" baseline="0">
              <a:solidFill>
                <a:schemeClr val="tx1"/>
              </a:solidFill>
              <a:uFillTx/>
              <a:latin typeface="+mj-lt"/>
            </a:rPr>
            <a:t>L’impôt sur la fortune</a:t>
          </a:r>
          <a:r>
            <a:rPr lang="fr-FR" sz="1300" b="0" i="0" u="none" strike="noStrike" kern="1200" cap="none" spc="0">
              <a:solidFill>
                <a:schemeClr val="tx1"/>
              </a:solidFill>
              <a:uFillTx/>
              <a:latin typeface="+mj-lt"/>
            </a:rPr>
            <a:t> immobilière</a:t>
          </a:r>
          <a:endParaRPr lang="fr-FR" sz="1300" b="0" kern="1200">
            <a:solidFill>
              <a:schemeClr val="tx1"/>
            </a:solidFill>
            <a:latin typeface="+mj-lt"/>
          </a:endParaRPr>
        </a:p>
      </dsp:txBody>
      <dsp:txXfrm>
        <a:off x="4945839" y="1587160"/>
        <a:ext cx="2046338" cy="970659"/>
      </dsp:txXfrm>
    </dsp:sp>
    <dsp:sp modelId="{0225A689-F12B-435C-982A-02B8BDCC5849}">
      <dsp:nvSpPr>
        <dsp:cNvPr id="0" name=""/>
        <dsp:cNvSpPr/>
      </dsp:nvSpPr>
      <dsp:spPr>
        <a:xfrm>
          <a:off x="5068631" y="3459834"/>
          <a:ext cx="2151358" cy="10756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alpha val="100000"/>
                <a:satMod val="140000"/>
                <a:lumMod val="105000"/>
              </a:schemeClr>
            </a:gs>
            <a:gs pos="41000">
              <a:schemeClr val="lt1">
                <a:hueOff val="0"/>
                <a:satOff val="0"/>
                <a:lumOff val="0"/>
                <a:alphaOff val="0"/>
                <a:tint val="57000"/>
                <a:satMod val="160000"/>
                <a:lumMod val="99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80000"/>
                <a:lumMod val="104000"/>
              </a:schemeClr>
            </a:gs>
          </a:gsLst>
          <a:lin ang="5400000" scaled="1"/>
        </a:gra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0" kern="1200">
              <a:solidFill>
                <a:schemeClr val="accent1">
                  <a:lumMod val="50000"/>
                </a:schemeClr>
              </a:solidFill>
              <a:latin typeface="+mj-lt"/>
            </a:rPr>
            <a:t>3. </a:t>
          </a:r>
          <a:r>
            <a:rPr lang="fr-FR" sz="1300" b="0" i="0" u="none" strike="noStrike" kern="1200" cap="none" spc="0" baseline="0">
              <a:solidFill>
                <a:schemeClr val="tx1"/>
              </a:solidFill>
              <a:uFillTx/>
              <a:latin typeface="+mj-lt"/>
            </a:rPr>
            <a:t>Les régimes des plus-values mobilières et immobilières</a:t>
          </a:r>
          <a:endParaRPr lang="fr-FR" sz="1300" b="0" kern="1200">
            <a:solidFill>
              <a:schemeClr val="tx1"/>
            </a:solidFill>
            <a:latin typeface="+mj-lt"/>
          </a:endParaRPr>
        </a:p>
      </dsp:txBody>
      <dsp:txXfrm>
        <a:off x="5121141" y="3512344"/>
        <a:ext cx="2046338" cy="970659"/>
      </dsp:txXfrm>
    </dsp:sp>
    <dsp:sp modelId="{F666B716-A68A-4E48-B587-49756C3EEC11}">
      <dsp:nvSpPr>
        <dsp:cNvPr id="0" name=""/>
        <dsp:cNvSpPr/>
      </dsp:nvSpPr>
      <dsp:spPr>
        <a:xfrm>
          <a:off x="2106597" y="3459839"/>
          <a:ext cx="2151358" cy="10756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alpha val="100000"/>
                <a:satMod val="140000"/>
                <a:lumMod val="105000"/>
              </a:schemeClr>
            </a:gs>
            <a:gs pos="41000">
              <a:schemeClr val="lt1">
                <a:hueOff val="0"/>
                <a:satOff val="0"/>
                <a:lumOff val="0"/>
                <a:alphaOff val="0"/>
                <a:tint val="57000"/>
                <a:satMod val="160000"/>
                <a:lumMod val="99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80000"/>
                <a:lumMod val="104000"/>
              </a:schemeClr>
            </a:gs>
          </a:gsLst>
          <a:lin ang="5400000" scaled="1"/>
        </a:gra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0" kern="1200">
              <a:solidFill>
                <a:schemeClr val="accent1">
                  <a:lumMod val="50000"/>
                </a:schemeClr>
              </a:solidFill>
              <a:latin typeface="+mj-lt"/>
            </a:rPr>
            <a:t>4. </a:t>
          </a:r>
          <a:r>
            <a:rPr lang="fr-FR" sz="1300" b="0" i="0" u="none" strike="noStrike" kern="1200" cap="none" spc="0" baseline="0">
              <a:solidFill>
                <a:schemeClr val="tx1"/>
              </a:solidFill>
              <a:uFillTx/>
              <a:latin typeface="+mj-lt"/>
            </a:rPr>
            <a:t>La fiscalit</a:t>
          </a:r>
          <a:r>
            <a:rPr lang="fr-FR" sz="1300" b="0" kern="1200">
              <a:solidFill>
                <a:schemeClr val="tx1"/>
              </a:solidFill>
              <a:latin typeface="+mj-lt"/>
            </a:rPr>
            <a:t>é de la transmission à titre gratuit</a:t>
          </a:r>
        </a:p>
      </dsp:txBody>
      <dsp:txXfrm>
        <a:off x="2159107" y="3512349"/>
        <a:ext cx="2046338" cy="970659"/>
      </dsp:txXfrm>
    </dsp:sp>
    <dsp:sp modelId="{3B96A463-CED8-4A63-B1DC-7C41282F5506}">
      <dsp:nvSpPr>
        <dsp:cNvPr id="0" name=""/>
        <dsp:cNvSpPr/>
      </dsp:nvSpPr>
      <dsp:spPr>
        <a:xfrm>
          <a:off x="1524093" y="1531510"/>
          <a:ext cx="2151358" cy="10756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alpha val="100000"/>
                <a:satMod val="140000"/>
                <a:lumMod val="105000"/>
              </a:schemeClr>
            </a:gs>
            <a:gs pos="41000">
              <a:schemeClr val="lt1">
                <a:hueOff val="0"/>
                <a:satOff val="0"/>
                <a:lumOff val="0"/>
                <a:alphaOff val="0"/>
                <a:tint val="57000"/>
                <a:satMod val="160000"/>
                <a:lumMod val="99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80000"/>
                <a:lumMod val="104000"/>
              </a:schemeClr>
            </a:gs>
          </a:gsLst>
          <a:lin ang="5400000" scaled="1"/>
        </a:gradFill>
        <a:ln>
          <a:noFill/>
        </a:ln>
        <a:effectLst>
          <a:outerShdw blurRad="381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0" kern="1200">
              <a:solidFill>
                <a:schemeClr val="accent1">
                  <a:lumMod val="50000"/>
                </a:schemeClr>
              </a:solidFill>
              <a:latin typeface="+mj-lt"/>
            </a:rPr>
            <a:t>5.  </a:t>
          </a:r>
          <a:r>
            <a:rPr lang="fr-FR" sz="1300" b="0" i="0" u="none" strike="noStrike" kern="1200" cap="none" spc="0" baseline="0">
              <a:solidFill>
                <a:schemeClr val="tx1"/>
              </a:solidFill>
              <a:uFillTx/>
              <a:latin typeface="+mj-lt"/>
            </a:rPr>
            <a:t>La fiscalité des personnes morales</a:t>
          </a:r>
          <a:r>
            <a:rPr lang="fr-FR" sz="1300" b="0" i="0" u="none" strike="noStrike" kern="1200" cap="none" spc="0">
              <a:solidFill>
                <a:schemeClr val="tx1"/>
              </a:solidFill>
              <a:uFillTx/>
              <a:latin typeface="+mj-lt"/>
            </a:rPr>
            <a:t> et des sociétés de capitaux </a:t>
          </a:r>
          <a:endParaRPr lang="fr-FR" sz="1300" b="0" kern="1200">
            <a:solidFill>
              <a:schemeClr val="tx1"/>
            </a:solidFill>
            <a:latin typeface="+mj-lt"/>
          </a:endParaRPr>
        </a:p>
      </dsp:txBody>
      <dsp:txXfrm>
        <a:off x="1576603" y="1584020"/>
        <a:ext cx="2046338" cy="9706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ED986-7C00-43B2-8845-526EE1B6E9B3}">
      <dsp:nvSpPr>
        <dsp:cNvPr id="0" name=""/>
        <dsp:cNvSpPr/>
      </dsp:nvSpPr>
      <dsp:spPr>
        <a:xfrm>
          <a:off x="0" y="3832"/>
          <a:ext cx="7225074" cy="4781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7FCA0-42C3-410A-8676-0EE871659DF1}">
      <dsp:nvSpPr>
        <dsp:cNvPr id="0" name=""/>
        <dsp:cNvSpPr/>
      </dsp:nvSpPr>
      <dsp:spPr>
        <a:xfrm>
          <a:off x="144655" y="111427"/>
          <a:ext cx="263266" cy="2630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06085-1494-4C36-8268-F9204EA5BBC0}">
      <dsp:nvSpPr>
        <dsp:cNvPr id="0" name=""/>
        <dsp:cNvSpPr/>
      </dsp:nvSpPr>
      <dsp:spPr>
        <a:xfrm>
          <a:off x="552577" y="3832"/>
          <a:ext cx="6645828" cy="509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880" tIns="53880" rIns="53880" bIns="5388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Utilisation des marques différenciantes CERTIFIED FINANCIAL PLANNER</a:t>
          </a:r>
          <a:r>
            <a:rPr lang="fr-FR" sz="1400" b="1" kern="1200" baseline="30000">
              <a:solidFill>
                <a:schemeClr val="tx1"/>
              </a:solidFill>
            </a:rPr>
            <a:t>™</a:t>
          </a:r>
          <a:r>
            <a:rPr lang="fr-FR" sz="1400" kern="1200"/>
            <a:t> et CFP auprès de vos clients à coté de votre signature, sur tous vos documents</a:t>
          </a:r>
          <a:endParaRPr lang="en-US" sz="1400" kern="1200"/>
        </a:p>
      </dsp:txBody>
      <dsp:txXfrm>
        <a:off x="552577" y="3832"/>
        <a:ext cx="6645828" cy="509102"/>
      </dsp:txXfrm>
    </dsp:sp>
    <dsp:sp modelId="{684DC5EB-6EFA-42BF-B102-D6DA2EAE5D48}">
      <dsp:nvSpPr>
        <dsp:cNvPr id="0" name=""/>
        <dsp:cNvSpPr/>
      </dsp:nvSpPr>
      <dsp:spPr>
        <a:xfrm>
          <a:off x="0" y="640210"/>
          <a:ext cx="7225074" cy="4781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CD47C-D4F8-4B84-9D21-4235C2114A82}">
      <dsp:nvSpPr>
        <dsp:cNvPr id="0" name=""/>
        <dsp:cNvSpPr/>
      </dsp:nvSpPr>
      <dsp:spPr>
        <a:xfrm>
          <a:off x="144655" y="747805"/>
          <a:ext cx="263266" cy="2630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0B058-DED7-4B8E-8C08-5FEB20DB67CD}">
      <dsp:nvSpPr>
        <dsp:cNvPr id="0" name=""/>
        <dsp:cNvSpPr/>
      </dsp:nvSpPr>
      <dsp:spPr>
        <a:xfrm>
          <a:off x="552577" y="640210"/>
          <a:ext cx="6655200" cy="509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880" tIns="53880" rIns="53880" bIns="5388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Obtention d’un badge électronique de certification qui redirige vers votre certificat attestant du champ et de l’actualisation de vos compétences</a:t>
          </a:r>
          <a:endParaRPr lang="en-US" sz="1400" kern="1200" dirty="0"/>
        </a:p>
      </dsp:txBody>
      <dsp:txXfrm>
        <a:off x="552577" y="640210"/>
        <a:ext cx="6655200" cy="509102"/>
      </dsp:txXfrm>
    </dsp:sp>
    <dsp:sp modelId="{99F5E221-866A-4516-BFEE-42818F16199E}">
      <dsp:nvSpPr>
        <dsp:cNvPr id="0" name=""/>
        <dsp:cNvSpPr/>
      </dsp:nvSpPr>
      <dsp:spPr>
        <a:xfrm>
          <a:off x="0" y="1276588"/>
          <a:ext cx="7225074" cy="4781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4241F-645B-4EC7-A4F6-E8188E1BD6E0}">
      <dsp:nvSpPr>
        <dsp:cNvPr id="0" name=""/>
        <dsp:cNvSpPr/>
      </dsp:nvSpPr>
      <dsp:spPr>
        <a:xfrm>
          <a:off x="144655" y="1384183"/>
          <a:ext cx="263266" cy="2630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A4BE3-75EA-4E58-B58B-A0E662F2BDF1}">
      <dsp:nvSpPr>
        <dsp:cNvPr id="0" name=""/>
        <dsp:cNvSpPr/>
      </dsp:nvSpPr>
      <dsp:spPr>
        <a:xfrm>
          <a:off x="552577" y="1276588"/>
          <a:ext cx="6655200" cy="509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880" tIns="53880" rIns="53880" bIns="5388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Inscription dans l’annuaire des certifiés CFP</a:t>
          </a:r>
          <a:r>
            <a:rPr lang="fr-FR" sz="1400" kern="1200" baseline="30000"/>
            <a:t>®-</a:t>
          </a:r>
          <a:r>
            <a:rPr lang="fr-FR" sz="1400" kern="1200"/>
            <a:t>ECGP</a:t>
          </a:r>
          <a:r>
            <a:rPr lang="fr-FR" sz="1400" kern="1200" baseline="30000"/>
            <a:t>®</a:t>
          </a:r>
          <a:r>
            <a:rPr lang="fr-FR" sz="1400" kern="1200"/>
            <a:t> ouvert au public  </a:t>
          </a:r>
          <a:endParaRPr lang="en-US" sz="1400" kern="1200"/>
        </a:p>
      </dsp:txBody>
      <dsp:txXfrm>
        <a:off x="552577" y="1276588"/>
        <a:ext cx="6655200" cy="509102"/>
      </dsp:txXfrm>
    </dsp:sp>
    <dsp:sp modelId="{DF170AE2-AEE9-48F8-BC9B-B9C32DCC109A}">
      <dsp:nvSpPr>
        <dsp:cNvPr id="0" name=""/>
        <dsp:cNvSpPr/>
      </dsp:nvSpPr>
      <dsp:spPr>
        <a:xfrm>
          <a:off x="0" y="2005211"/>
          <a:ext cx="7225074" cy="4781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3E5266-E88B-483B-B4D1-20954FE8EF05}">
      <dsp:nvSpPr>
        <dsp:cNvPr id="0" name=""/>
        <dsp:cNvSpPr/>
      </dsp:nvSpPr>
      <dsp:spPr>
        <a:xfrm>
          <a:off x="144655" y="2020561"/>
          <a:ext cx="263266" cy="2630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28295-11BA-4A67-8C15-4C1FB0407A14}">
      <dsp:nvSpPr>
        <dsp:cNvPr id="0" name=""/>
        <dsp:cNvSpPr/>
      </dsp:nvSpPr>
      <dsp:spPr>
        <a:xfrm>
          <a:off x="534941" y="1917075"/>
          <a:ext cx="6655200" cy="509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880" tIns="53880" rIns="53880" bIns="5388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Accès à la base de connaissances (juridiques, financières, assurantielles, fiscales et réglementaires) de CGPC sur la gestion de patrimoine, mise à jour par nos experts </a:t>
          </a:r>
          <a:endParaRPr lang="en-US" sz="1400" kern="1200"/>
        </a:p>
      </dsp:txBody>
      <dsp:txXfrm>
        <a:off x="534941" y="1917075"/>
        <a:ext cx="6655200" cy="509102"/>
      </dsp:txXfrm>
    </dsp:sp>
    <dsp:sp modelId="{636EAB25-5C42-4C34-9DD9-BFE7950CF516}">
      <dsp:nvSpPr>
        <dsp:cNvPr id="0" name=""/>
        <dsp:cNvSpPr/>
      </dsp:nvSpPr>
      <dsp:spPr>
        <a:xfrm>
          <a:off x="0" y="2549344"/>
          <a:ext cx="7225074" cy="4781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73845-DD46-48DE-81AA-2F32F8521736}">
      <dsp:nvSpPr>
        <dsp:cNvPr id="0" name=""/>
        <dsp:cNvSpPr/>
      </dsp:nvSpPr>
      <dsp:spPr>
        <a:xfrm>
          <a:off x="144655" y="2656939"/>
          <a:ext cx="263266" cy="26300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7E8DC0-B6F3-4192-93C3-9D89401E7DAF}">
      <dsp:nvSpPr>
        <dsp:cNvPr id="0" name=""/>
        <dsp:cNvSpPr/>
      </dsp:nvSpPr>
      <dsp:spPr>
        <a:xfrm>
          <a:off x="552577" y="2549344"/>
          <a:ext cx="6655200" cy="509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880" tIns="53880" rIns="53880" bIns="5388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Invitation à </a:t>
          </a:r>
          <a:r>
            <a:rPr lang="fr-FR" sz="1400" kern="1200" err="1"/>
            <a:t>Patrimonia</a:t>
          </a:r>
          <a:r>
            <a:rPr lang="fr-FR" sz="1400" kern="1200"/>
            <a:t>, le « salon annuel des CGP (Conseils en gestion de patrimoine) »</a:t>
          </a:r>
          <a:endParaRPr lang="en-US" sz="1400" kern="1200"/>
        </a:p>
      </dsp:txBody>
      <dsp:txXfrm>
        <a:off x="552577" y="2549344"/>
        <a:ext cx="6655200" cy="509102"/>
      </dsp:txXfrm>
    </dsp:sp>
    <dsp:sp modelId="{8ACED663-D52C-40DC-9595-02611454D896}">
      <dsp:nvSpPr>
        <dsp:cNvPr id="0" name=""/>
        <dsp:cNvSpPr/>
      </dsp:nvSpPr>
      <dsp:spPr>
        <a:xfrm>
          <a:off x="0" y="3317526"/>
          <a:ext cx="7225074" cy="4781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9FE2E6-3DEA-4FFD-B992-751E4AEC961F}">
      <dsp:nvSpPr>
        <dsp:cNvPr id="0" name=""/>
        <dsp:cNvSpPr/>
      </dsp:nvSpPr>
      <dsp:spPr>
        <a:xfrm>
          <a:off x="144655" y="3425121"/>
          <a:ext cx="263266" cy="26300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35114-4254-4735-BFAD-680E9C65F082}">
      <dsp:nvSpPr>
        <dsp:cNvPr id="0" name=""/>
        <dsp:cNvSpPr/>
      </dsp:nvSpPr>
      <dsp:spPr>
        <a:xfrm>
          <a:off x="557369" y="3189555"/>
          <a:ext cx="6573740" cy="772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880" tIns="53880" rIns="53880" bIns="5388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fr-FR" sz="1400" kern="1200" dirty="0"/>
          </a:br>
          <a:r>
            <a:rPr lang="fr-FR" sz="1400" kern="1200" dirty="0"/>
            <a:t>Accès à un réseau de plus de 230 000 CGP certifiés CFP</a:t>
          </a:r>
          <a:r>
            <a:rPr lang="fr-FR" sz="1400" kern="1200" baseline="30000" dirty="0"/>
            <a:t>®</a:t>
          </a:r>
          <a:r>
            <a:rPr lang="fr-FR" sz="1400" kern="1200" dirty="0"/>
            <a:t> en France et dans le monde </a:t>
          </a:r>
        </a:p>
        <a:p>
          <a:pPr marL="0" lvl="0" indent="0" algn="l" defTabSz="622300"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557369" y="3189555"/>
        <a:ext cx="6573740" cy="772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F4A11534-5683-4346-AAFB-DD4A9E9233ED}" type="datetimeFigureOut">
              <a:rPr lang="fr-FR" smtClean="0"/>
              <a:t>02/06/2025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7293B085-0C80-4724-BA64-868CD4700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719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AB566125-ECB1-415D-8D88-94BB09CB1F3F}" type="datetimeFigureOut">
              <a:rPr lang="fr-FR" smtClean="0"/>
              <a:t>02/06/2025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F7CCA993-1994-44C2-B027-B650E47E5B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58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3C2F6-754C-A25E-64F9-2BABD92C3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403F38C-44A9-E78A-63B5-B53C919EE1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3B7528F0-C722-1096-310F-F5032E183D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760A48-3E2F-4187-8A78-A6480DB4FE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CA993-1994-44C2-B027-B650E47E5B1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468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CA993-1994-44C2-B027-B650E47E5B19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551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5D79C-E039-8FDB-7510-609BAD278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2DEF8F6-11AF-A65E-6652-C36C6CBBD2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217D9F87-0C67-20FF-6AD4-D44B587214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B2D825-CE3F-1B5A-4FD6-5222236C86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CA993-1994-44C2-B027-B650E47E5B1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971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CA993-1994-44C2-B027-B650E47E5B1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22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CA993-1994-44C2-B027-B650E47E5B1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867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CA993-1994-44C2-B027-B650E47E5B1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218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CA993-1994-44C2-B027-B650E47E5B19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088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CA993-1994-44C2-B027-B650E47E5B19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864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CA993-1994-44C2-B027-B650E47E5B19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237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CA993-1994-44C2-B027-B650E47E5B19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673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42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3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28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57600" y="1923650"/>
            <a:ext cx="5112000" cy="1107996"/>
          </a:xfrm>
        </p:spPr>
        <p:txBody>
          <a:bodyPr wrap="square" anchor="ctr" anchorCtr="0">
            <a:spAutoFit/>
          </a:bodyPr>
          <a:lstStyle>
            <a:lvl1pPr algn="l">
              <a:lnSpc>
                <a:spcPct val="75000"/>
              </a:lnSpc>
              <a:defRPr sz="4800" b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1AA502-2F1F-48C6-9871-C726E21D3F71}"/>
              </a:ext>
            </a:extLst>
          </p:cNvPr>
          <p:cNvSpPr/>
          <p:nvPr userDrawn="1"/>
        </p:nvSpPr>
        <p:spPr>
          <a:xfrm>
            <a:off x="1" y="4804757"/>
            <a:ext cx="12192000" cy="205324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EDC2BB-E730-4AFE-AA97-EE47AC031281}"/>
              </a:ext>
            </a:extLst>
          </p:cNvPr>
          <p:cNvSpPr/>
          <p:nvPr userDrawn="1"/>
        </p:nvSpPr>
        <p:spPr>
          <a:xfrm>
            <a:off x="9407346" y="4804757"/>
            <a:ext cx="1580083" cy="54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2022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53B7BB0-0D54-4E33-838A-38E8E60225E0}"/>
              </a:ext>
            </a:extLst>
          </p:cNvPr>
          <p:cNvCxnSpPr/>
          <p:nvPr userDrawn="1"/>
        </p:nvCxnSpPr>
        <p:spPr>
          <a:xfrm>
            <a:off x="9604690" y="4804757"/>
            <a:ext cx="12215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">
            <a:extLst>
              <a:ext uri="{FF2B5EF4-FFF2-40B4-BE49-F238E27FC236}">
                <a16:creationId xmlns:a16="http://schemas.microsoft.com/office/drawing/2014/main" id="{FAF8A0E0-43BC-4960-BA4B-A49A4FBC0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9475"/>
          <a:stretch/>
        </p:blipFill>
        <p:spPr>
          <a:xfrm>
            <a:off x="2445354" y="5568205"/>
            <a:ext cx="154306" cy="642825"/>
          </a:xfrm>
          <a:prstGeom prst="rect">
            <a:avLst/>
          </a:prstGeom>
        </p:spPr>
      </p:pic>
      <p:pic>
        <p:nvPicPr>
          <p:cNvPr id="18" name="F">
            <a:extLst>
              <a:ext uri="{FF2B5EF4-FFF2-40B4-BE49-F238E27FC236}">
                <a16:creationId xmlns:a16="http://schemas.microsoft.com/office/drawing/2014/main" id="{C8570132-144C-494C-8348-C8F44F3178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5" r="75826"/>
          <a:stretch/>
        </p:blipFill>
        <p:spPr>
          <a:xfrm>
            <a:off x="2598554" y="5568205"/>
            <a:ext cx="200107" cy="642825"/>
          </a:xfrm>
          <a:prstGeom prst="rect">
            <a:avLst/>
          </a:prstGeom>
        </p:spPr>
      </p:pic>
      <p:pic>
        <p:nvPicPr>
          <p:cNvPr id="19" name="P">
            <a:extLst>
              <a:ext uri="{FF2B5EF4-FFF2-40B4-BE49-F238E27FC236}">
                <a16:creationId xmlns:a16="http://schemas.microsoft.com/office/drawing/2014/main" id="{05BF36D0-5608-4282-A38E-4099E8D611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174" r="52876"/>
          <a:stretch/>
        </p:blipFill>
        <p:spPr>
          <a:xfrm>
            <a:off x="2796348" y="5568205"/>
            <a:ext cx="336468" cy="642825"/>
          </a:xfrm>
          <a:prstGeom prst="rect">
            <a:avLst/>
          </a:prstGeom>
        </p:spPr>
      </p:pic>
      <p:pic>
        <p:nvPicPr>
          <p:cNvPr id="20" name="A">
            <a:extLst>
              <a:ext uri="{FF2B5EF4-FFF2-40B4-BE49-F238E27FC236}">
                <a16:creationId xmlns:a16="http://schemas.microsoft.com/office/drawing/2014/main" id="{87EC2480-166A-422D-9B4C-80F7917A3A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124" r="32724"/>
          <a:stretch/>
        </p:blipFill>
        <p:spPr>
          <a:xfrm>
            <a:off x="3130686" y="5568205"/>
            <a:ext cx="295446" cy="642825"/>
          </a:xfrm>
          <a:prstGeom prst="rect">
            <a:avLst/>
          </a:prstGeom>
        </p:spPr>
      </p:pic>
      <p:pic>
        <p:nvPicPr>
          <p:cNvPr id="21" name="S1">
            <a:extLst>
              <a:ext uri="{FF2B5EF4-FFF2-40B4-BE49-F238E27FC236}">
                <a16:creationId xmlns:a16="http://schemas.microsoft.com/office/drawing/2014/main" id="{27163374-0245-4DE6-A00C-AC2CC576E9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76" r="15372"/>
          <a:stretch/>
        </p:blipFill>
        <p:spPr>
          <a:xfrm>
            <a:off x="3424525" y="5568205"/>
            <a:ext cx="254396" cy="642825"/>
          </a:xfrm>
          <a:prstGeom prst="rect">
            <a:avLst/>
          </a:prstGeom>
        </p:spPr>
      </p:pic>
      <p:pic>
        <p:nvPicPr>
          <p:cNvPr id="22" name="S2">
            <a:extLst>
              <a:ext uri="{FF2B5EF4-FFF2-40B4-BE49-F238E27FC236}">
                <a16:creationId xmlns:a16="http://schemas.microsoft.com/office/drawing/2014/main" id="{E05B4D90-FC65-4FA4-8413-89EB26283D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4628"/>
          <a:stretch/>
        </p:blipFill>
        <p:spPr>
          <a:xfrm>
            <a:off x="3680280" y="5568205"/>
            <a:ext cx="225367" cy="64282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DB22F5C8-C5E5-4DDD-8C16-CE14BEB200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10823" y="5321300"/>
            <a:ext cx="911182" cy="921600"/>
          </a:xfrm>
          <a:prstGeom prst="rect">
            <a:avLst/>
          </a:prstGeom>
        </p:spPr>
      </p:pic>
      <p:pic>
        <p:nvPicPr>
          <p:cNvPr id="4" name="Picture 2" descr="CGPC">
            <a:extLst>
              <a:ext uri="{FF2B5EF4-FFF2-40B4-BE49-F238E27FC236}">
                <a16:creationId xmlns:a16="http://schemas.microsoft.com/office/drawing/2014/main" id="{48A2F3D1-C9CD-D2E4-1073-5FA76A1548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671" y="5321300"/>
            <a:ext cx="1238341" cy="118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06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E55F16F-40D5-433A-95CE-5BF5572C21AF}"/>
              </a:ext>
            </a:extLst>
          </p:cNvPr>
          <p:cNvSpPr/>
          <p:nvPr userDrawn="1"/>
        </p:nvSpPr>
        <p:spPr>
          <a:xfrm>
            <a:off x="0" y="0"/>
            <a:ext cx="12192000" cy="63162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2736BF44-B8B6-4A0F-A2A9-D5433C73B5D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-804863" y="-1714500"/>
            <a:ext cx="7733365" cy="7708900"/>
          </a:xfrm>
          <a:custGeom>
            <a:avLst/>
            <a:gdLst>
              <a:gd name="T0" fmla="*/ 456 w 913"/>
              <a:gd name="T1" fmla="*/ 417 h 912"/>
              <a:gd name="T2" fmla="*/ 456 w 913"/>
              <a:gd name="T3" fmla="*/ 417 h 912"/>
              <a:gd name="T4" fmla="*/ 388 w 913"/>
              <a:gd name="T5" fmla="*/ 348 h 912"/>
              <a:gd name="T6" fmla="*/ 456 w 913"/>
              <a:gd name="T7" fmla="*/ 279 h 912"/>
              <a:gd name="T8" fmla="*/ 525 w 913"/>
              <a:gd name="T9" fmla="*/ 348 h 912"/>
              <a:gd name="T10" fmla="*/ 456 w 913"/>
              <a:gd name="T11" fmla="*/ 417 h 912"/>
              <a:gd name="T12" fmla="*/ 913 w 913"/>
              <a:gd name="T13" fmla="*/ 456 h 912"/>
              <a:gd name="T14" fmla="*/ 913 w 913"/>
              <a:gd name="T15" fmla="*/ 456 h 912"/>
              <a:gd name="T16" fmla="*/ 456 w 913"/>
              <a:gd name="T17" fmla="*/ 0 h 912"/>
              <a:gd name="T18" fmla="*/ 0 w 913"/>
              <a:gd name="T19" fmla="*/ 456 h 912"/>
              <a:gd name="T20" fmla="*/ 84 w 913"/>
              <a:gd name="T21" fmla="*/ 720 h 912"/>
              <a:gd name="T22" fmla="*/ 326 w 913"/>
              <a:gd name="T23" fmla="*/ 531 h 912"/>
              <a:gd name="T24" fmla="*/ 125 w 913"/>
              <a:gd name="T25" fmla="*/ 531 h 912"/>
              <a:gd name="T26" fmla="*/ 117 w 913"/>
              <a:gd name="T27" fmla="*/ 524 h 912"/>
              <a:gd name="T28" fmla="*/ 117 w 913"/>
              <a:gd name="T29" fmla="*/ 463 h 912"/>
              <a:gd name="T30" fmla="*/ 125 w 913"/>
              <a:gd name="T31" fmla="*/ 455 h 912"/>
              <a:gd name="T32" fmla="*/ 449 w 913"/>
              <a:gd name="T33" fmla="*/ 455 h 912"/>
              <a:gd name="T34" fmla="*/ 457 w 913"/>
              <a:gd name="T35" fmla="*/ 463 h 912"/>
              <a:gd name="T36" fmla="*/ 457 w 913"/>
              <a:gd name="T37" fmla="*/ 732 h 912"/>
              <a:gd name="T38" fmla="*/ 449 w 913"/>
              <a:gd name="T39" fmla="*/ 739 h 912"/>
              <a:gd name="T40" fmla="*/ 388 w 913"/>
              <a:gd name="T41" fmla="*/ 739 h 912"/>
              <a:gd name="T42" fmla="*/ 381 w 913"/>
              <a:gd name="T43" fmla="*/ 732 h 912"/>
              <a:gd name="T44" fmla="*/ 381 w 913"/>
              <a:gd name="T45" fmla="*/ 627 h 912"/>
              <a:gd name="T46" fmla="*/ 234 w 913"/>
              <a:gd name="T47" fmla="*/ 854 h 912"/>
              <a:gd name="T48" fmla="*/ 456 w 913"/>
              <a:gd name="T49" fmla="*/ 912 h 912"/>
              <a:gd name="T50" fmla="*/ 913 w 913"/>
              <a:gd name="T51" fmla="*/ 456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3" h="912">
                <a:moveTo>
                  <a:pt x="456" y="417"/>
                </a:moveTo>
                <a:lnTo>
                  <a:pt x="456" y="417"/>
                </a:lnTo>
                <a:cubicBezTo>
                  <a:pt x="419" y="417"/>
                  <a:pt x="388" y="386"/>
                  <a:pt x="388" y="348"/>
                </a:cubicBezTo>
                <a:cubicBezTo>
                  <a:pt x="388" y="310"/>
                  <a:pt x="419" y="279"/>
                  <a:pt x="456" y="279"/>
                </a:cubicBezTo>
                <a:cubicBezTo>
                  <a:pt x="494" y="279"/>
                  <a:pt x="525" y="310"/>
                  <a:pt x="525" y="348"/>
                </a:cubicBezTo>
                <a:cubicBezTo>
                  <a:pt x="525" y="386"/>
                  <a:pt x="494" y="417"/>
                  <a:pt x="456" y="417"/>
                </a:cubicBezTo>
                <a:close/>
                <a:moveTo>
                  <a:pt x="913" y="456"/>
                </a:moveTo>
                <a:lnTo>
                  <a:pt x="913" y="456"/>
                </a:lnTo>
                <a:cubicBezTo>
                  <a:pt x="913" y="203"/>
                  <a:pt x="709" y="0"/>
                  <a:pt x="456" y="0"/>
                </a:cubicBezTo>
                <a:cubicBezTo>
                  <a:pt x="204" y="0"/>
                  <a:pt x="0" y="203"/>
                  <a:pt x="0" y="456"/>
                </a:cubicBezTo>
                <a:cubicBezTo>
                  <a:pt x="0" y="554"/>
                  <a:pt x="31" y="645"/>
                  <a:pt x="84" y="720"/>
                </a:cubicBezTo>
                <a:cubicBezTo>
                  <a:pt x="141" y="697"/>
                  <a:pt x="231" y="645"/>
                  <a:pt x="326" y="531"/>
                </a:cubicBezTo>
                <a:lnTo>
                  <a:pt x="125" y="531"/>
                </a:lnTo>
                <a:cubicBezTo>
                  <a:pt x="121" y="531"/>
                  <a:pt x="117" y="528"/>
                  <a:pt x="117" y="524"/>
                </a:cubicBezTo>
                <a:lnTo>
                  <a:pt x="117" y="463"/>
                </a:lnTo>
                <a:cubicBezTo>
                  <a:pt x="117" y="459"/>
                  <a:pt x="121" y="455"/>
                  <a:pt x="125" y="455"/>
                </a:cubicBezTo>
                <a:lnTo>
                  <a:pt x="449" y="455"/>
                </a:lnTo>
                <a:cubicBezTo>
                  <a:pt x="453" y="455"/>
                  <a:pt x="457" y="459"/>
                  <a:pt x="457" y="463"/>
                </a:cubicBezTo>
                <a:lnTo>
                  <a:pt x="457" y="732"/>
                </a:lnTo>
                <a:cubicBezTo>
                  <a:pt x="457" y="736"/>
                  <a:pt x="453" y="739"/>
                  <a:pt x="449" y="739"/>
                </a:cubicBezTo>
                <a:lnTo>
                  <a:pt x="388" y="739"/>
                </a:lnTo>
                <a:cubicBezTo>
                  <a:pt x="384" y="739"/>
                  <a:pt x="381" y="736"/>
                  <a:pt x="381" y="732"/>
                </a:cubicBezTo>
                <a:lnTo>
                  <a:pt x="381" y="627"/>
                </a:lnTo>
                <a:cubicBezTo>
                  <a:pt x="372" y="648"/>
                  <a:pt x="335" y="725"/>
                  <a:pt x="234" y="854"/>
                </a:cubicBezTo>
                <a:cubicBezTo>
                  <a:pt x="300" y="891"/>
                  <a:pt x="376" y="912"/>
                  <a:pt x="456" y="912"/>
                </a:cubicBezTo>
                <a:cubicBezTo>
                  <a:pt x="709" y="912"/>
                  <a:pt x="913" y="708"/>
                  <a:pt x="913" y="456"/>
                </a:cubicBezTo>
                <a:close/>
              </a:path>
            </a:pathLst>
          </a:custGeom>
          <a:solidFill>
            <a:schemeClr val="bg1">
              <a:alpha val="66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E0665B-67FD-49BF-9580-37BA9C9B42BE}"/>
              </a:ext>
            </a:extLst>
          </p:cNvPr>
          <p:cNvSpPr/>
          <p:nvPr userDrawn="1"/>
        </p:nvSpPr>
        <p:spPr>
          <a:xfrm>
            <a:off x="10439400" y="6178378"/>
            <a:ext cx="1205433" cy="5141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64BB7F-2058-48BA-AF57-B426AC5212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39174" y="6435278"/>
            <a:ext cx="1607721" cy="153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8FD6F7-E360-4DA9-A7E1-8C6D56FB6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FC1D-3DD2-4A92-9E3B-6AB9C514B01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52A1BDE-2693-48B2-A598-DCAB2443E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122" y="6313862"/>
            <a:ext cx="862409" cy="318547"/>
          </a:xfrm>
          <a:prstGeom prst="rect">
            <a:avLst/>
          </a:prstGeo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85C1E87-8D6F-4BE5-9EDD-33AD905723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000" y="1540800"/>
            <a:ext cx="8950722" cy="3627437"/>
          </a:xfrm>
        </p:spPr>
        <p:txBody>
          <a:bodyPr anchor="ctr" anchorCtr="0"/>
          <a:lstStyle>
            <a:lvl1pPr>
              <a:lnSpc>
                <a:spcPct val="70000"/>
              </a:lnSpc>
              <a:spcBef>
                <a:spcPts val="1800"/>
              </a:spcBef>
              <a:defRPr sz="5400" b="1" cap="all" baseline="0">
                <a:solidFill>
                  <a:schemeClr val="accent2"/>
                </a:solidFill>
              </a:defRPr>
            </a:lvl1pPr>
            <a:lvl2pPr>
              <a:spcBef>
                <a:spcPts val="900"/>
              </a:spcBef>
              <a:defRPr sz="2400" b="0" cap="all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50851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FC1D-3DD2-4A92-9E3B-6AB9C514B01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B2151E9-D80B-45BD-A0C8-E3D608B363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9999" y="1143000"/>
            <a:ext cx="10599769" cy="4901184"/>
          </a:xfrm>
        </p:spPr>
        <p:txBody>
          <a:bodyPr anchor="ctr" anchorCtr="0"/>
          <a:lstStyle>
            <a:lvl1pPr>
              <a:spcBef>
                <a:spcPts val="1800"/>
              </a:spcBef>
              <a:tabLst>
                <a:tab pos="9000000" algn="r"/>
              </a:tabLst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</a:t>
            </a:r>
            <a:r>
              <a:rPr lang="fr-FR" err="1"/>
              <a:t>styModifier</a:t>
            </a:r>
            <a:r>
              <a:rPr lang="fr-FR"/>
              <a:t> les styles du texte du masque</a:t>
            </a:r>
          </a:p>
          <a:p>
            <a:pPr lvl="0"/>
            <a:r>
              <a:rPr lang="fr-FR"/>
              <a:t>Deuxième niveau</a:t>
            </a:r>
          </a:p>
          <a:p>
            <a:pPr lvl="0"/>
            <a:r>
              <a:rPr lang="fr-FR"/>
              <a:t>Troisième niveau</a:t>
            </a:r>
          </a:p>
          <a:p>
            <a:pPr lvl="0"/>
            <a:r>
              <a:rPr lang="fr-FR"/>
              <a:t>Quatrième niveau</a:t>
            </a:r>
          </a:p>
          <a:p>
            <a:pPr lvl="0"/>
            <a:r>
              <a:rPr lang="fr-FR"/>
              <a:t>Cinquième niveau</a:t>
            </a:r>
          </a:p>
          <a:p>
            <a:pPr lvl="0"/>
            <a:r>
              <a:rPr lang="fr-FR"/>
              <a:t>les du texte du masque</a:t>
            </a:r>
          </a:p>
        </p:txBody>
      </p:sp>
      <p:pic>
        <p:nvPicPr>
          <p:cNvPr id="4" name="Picture 2" descr="CGPC">
            <a:extLst>
              <a:ext uri="{FF2B5EF4-FFF2-40B4-BE49-F238E27FC236}">
                <a16:creationId xmlns:a16="http://schemas.microsoft.com/office/drawing/2014/main" id="{53A93490-778A-9C5F-FC68-2905E634FF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039" y="0"/>
            <a:ext cx="1238341" cy="118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99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46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639174" y="6435278"/>
            <a:ext cx="1607721" cy="153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FC1D-3DD2-4A92-9E3B-6AB9C514B01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B2151E9-D80B-45BD-A0C8-E3D608B363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9999" y="1179576"/>
            <a:ext cx="10599769" cy="471256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5" name="Picture 2" descr="CGPC">
            <a:extLst>
              <a:ext uri="{FF2B5EF4-FFF2-40B4-BE49-F238E27FC236}">
                <a16:creationId xmlns:a16="http://schemas.microsoft.com/office/drawing/2014/main" id="{CAB508E3-C181-05B9-23C4-4B894BEDA4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000" y="0"/>
            <a:ext cx="1238341" cy="118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39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46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522796" y="6385684"/>
            <a:ext cx="1607721" cy="153888"/>
          </a:xfrm>
          <a:prstGeom prst="rect">
            <a:avLst/>
          </a:prstGeom>
        </p:spPr>
        <p:txBody>
          <a:bodyPr/>
          <a:lstStyle/>
          <a:p>
            <a:r>
              <a:rPr lang="fr-FR"/>
              <a:t>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FC1D-3DD2-4A92-9E3B-6AB9C514B01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B2151E9-D80B-45BD-A0C8-E3D608B363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9999" y="1540800"/>
            <a:ext cx="4493101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59087D46-6D4C-41C0-8B9D-AC83009EE7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2" y="1540800"/>
            <a:ext cx="4493101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8601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0000" y="321785"/>
            <a:ext cx="9660413" cy="36009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639174" y="6435278"/>
            <a:ext cx="1607721" cy="15388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44833" y="6435278"/>
            <a:ext cx="546096" cy="153888"/>
          </a:xfrm>
        </p:spPr>
        <p:txBody>
          <a:bodyPr/>
          <a:lstStyle/>
          <a:p>
            <a:fld id="{65A9FC1D-3DD2-4A92-9E3B-6AB9C514B01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B2151E9-D80B-45BD-A0C8-E3D608B363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000" y="1540800"/>
            <a:ext cx="28800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C573EFF5-4DDB-44CD-B9F5-B204B3C46E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50207" y="1540800"/>
            <a:ext cx="28800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342AE021-7753-42BC-BFD9-016CC09061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40413" y="1540800"/>
            <a:ext cx="28800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27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0000" y="321785"/>
            <a:ext cx="9660413" cy="36009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639174" y="6435278"/>
            <a:ext cx="1607721" cy="153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44833" y="6435278"/>
            <a:ext cx="546096" cy="153888"/>
          </a:xfrm>
        </p:spPr>
        <p:txBody>
          <a:bodyPr/>
          <a:lstStyle/>
          <a:p>
            <a:fld id="{65A9FC1D-3DD2-4A92-9E3B-6AB9C514B013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342AE021-7753-42BC-BFD9-016CC09061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77249" y="1540800"/>
            <a:ext cx="2443163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graphique 6">
            <a:extLst>
              <a:ext uri="{FF2B5EF4-FFF2-40B4-BE49-F238E27FC236}">
                <a16:creationId xmlns:a16="http://schemas.microsoft.com/office/drawing/2014/main" id="{14BBA7E7-A7B3-42DB-A061-C5EE75DA69C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259999" y="2113004"/>
            <a:ext cx="6188545" cy="3779133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9E743E82-2739-440F-A3EF-9E3DCD4399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9999" y="1540800"/>
            <a:ext cx="2859742" cy="349702"/>
          </a:xfrm>
          <a:solidFill>
            <a:schemeClr val="accent2"/>
          </a:solidFill>
        </p:spPr>
        <p:txBody>
          <a:bodyPr wrap="square" lIns="108000" tIns="36000" rIns="108000" bIns="36000" anchor="t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du graphique</a:t>
            </a:r>
          </a:p>
        </p:txBody>
      </p:sp>
    </p:spTree>
    <p:extLst>
      <p:ext uri="{BB962C8B-B14F-4D97-AF65-F5344CB8AC3E}">
        <p14:creationId xmlns:p14="http://schemas.microsoft.com/office/powerpoint/2010/main" val="335343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0000" y="321785"/>
            <a:ext cx="9660413" cy="36009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639174" y="6435278"/>
            <a:ext cx="1607721" cy="15388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44833" y="6435278"/>
            <a:ext cx="546096" cy="153888"/>
          </a:xfrm>
        </p:spPr>
        <p:txBody>
          <a:bodyPr/>
          <a:lstStyle/>
          <a:p>
            <a:fld id="{65A9FC1D-3DD2-4A92-9E3B-6AB9C514B013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342AE021-7753-42BC-BFD9-016CC09061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77249" y="1540800"/>
            <a:ext cx="2443163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9E743E82-2739-440F-A3EF-9E3DCD4399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9999" y="1540800"/>
            <a:ext cx="2859742" cy="349702"/>
          </a:xfrm>
          <a:solidFill>
            <a:schemeClr val="accent2"/>
          </a:solidFill>
        </p:spPr>
        <p:txBody>
          <a:bodyPr wrap="square" lIns="108000" tIns="36000" rIns="108000" bIns="36000" anchor="t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A77C531B-7DD3-4AA0-AA4F-8595DBEE08B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259998" y="2113004"/>
            <a:ext cx="6188545" cy="377913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6471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8"/>
            <a:ext cx="11309338" cy="6607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9335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9" name="Image 8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F59690A9-194C-51C7-D333-1E93C1FD1E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698" t="13418" r="11154" b="15290"/>
          <a:stretch/>
        </p:blipFill>
        <p:spPr>
          <a:xfrm>
            <a:off x="5774389" y="6016812"/>
            <a:ext cx="641131" cy="60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3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639174" y="6435278"/>
            <a:ext cx="1607721" cy="15388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FC1D-3DD2-4A92-9E3B-6AB9C514B01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B2151E9-D80B-45BD-A0C8-E3D608B363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9999" y="1540800"/>
            <a:ext cx="61920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E8EA169E-B465-40F4-B251-FB82103534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46839" y="1557338"/>
            <a:ext cx="3712929" cy="4351338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83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639174" y="6435278"/>
            <a:ext cx="1607721" cy="15388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FC1D-3DD2-4A92-9E3B-6AB9C514B013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A6F0C351-8C51-48A9-92C9-23F926D7BB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77249" y="3094761"/>
            <a:ext cx="2443163" cy="1243417"/>
          </a:xfrm>
        </p:spPr>
        <p:txBody>
          <a:bodyPr anchor="ctr" anchorCtr="0">
            <a:spAutoFit/>
          </a:bodyPr>
          <a:lstStyle>
            <a:lvl1pPr>
              <a:spcBef>
                <a:spcPts val="2400"/>
              </a:spcBef>
              <a:defRPr sz="7200" b="1">
                <a:solidFill>
                  <a:schemeClr val="accent4"/>
                </a:solidFill>
              </a:defRPr>
            </a:lvl1pPr>
            <a:lvl2pPr>
              <a:lnSpc>
                <a:spcPct val="80000"/>
              </a:lnSpc>
              <a:spcBef>
                <a:spcPts val="0"/>
              </a:spcBef>
              <a:defRPr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##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1C24B396-68A7-4ED5-8BEA-8020181EB84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60475" y="1540800"/>
            <a:ext cx="61912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4329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1AA502-2F1F-48C6-9871-C726E21D3F71}"/>
              </a:ext>
            </a:extLst>
          </p:cNvPr>
          <p:cNvSpPr/>
          <p:nvPr userDrawn="1"/>
        </p:nvSpPr>
        <p:spPr>
          <a:xfrm>
            <a:off x="1" y="3434081"/>
            <a:ext cx="12192000" cy="343407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EDC2BB-E730-4AFE-AA97-EE47AC031281}"/>
              </a:ext>
            </a:extLst>
          </p:cNvPr>
          <p:cNvSpPr/>
          <p:nvPr userDrawn="1"/>
        </p:nvSpPr>
        <p:spPr>
          <a:xfrm>
            <a:off x="9407346" y="3421381"/>
            <a:ext cx="1580083" cy="54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53B7BB0-0D54-4E33-838A-38E8E60225E0}"/>
              </a:ext>
            </a:extLst>
          </p:cNvPr>
          <p:cNvCxnSpPr/>
          <p:nvPr userDrawn="1"/>
        </p:nvCxnSpPr>
        <p:spPr>
          <a:xfrm>
            <a:off x="9604690" y="3434081"/>
            <a:ext cx="12215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9604690" y="3612324"/>
            <a:ext cx="1221527" cy="196977"/>
          </a:xfrm>
        </p:spPr>
        <p:txBody>
          <a:bodyPr wrap="square">
            <a:sp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018949B-C2B2-4504-8B73-CD66707F8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632" y="4699009"/>
            <a:ext cx="2328496" cy="86007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C9F86B-BBDE-4414-8261-5184551B28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974928"/>
            <a:ext cx="12180412" cy="1911292"/>
          </a:xfrm>
        </p:spPr>
        <p:txBody>
          <a:bodyPr/>
          <a:lstStyle>
            <a:lvl1pPr algn="ctr">
              <a:defRPr sz="13800" b="0"/>
            </a:lvl1pPr>
          </a:lstStyle>
          <a:p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38767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91744" y="260650"/>
            <a:ext cx="7488832" cy="306751"/>
          </a:xfrm>
        </p:spPr>
        <p:txBody>
          <a:bodyPr/>
          <a:lstStyle>
            <a:lvl1pPr algn="l">
              <a:defRPr sz="2215" b="1" cap="all" baseline="0">
                <a:solidFill>
                  <a:srgbClr val="5C437A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2" name="Espace réservé du numéro de diapositive 31"/>
          <p:cNvSpPr>
            <a:spLocks noGrp="1"/>
          </p:cNvSpPr>
          <p:nvPr>
            <p:ph type="sldNum" sz="quarter" idx="11"/>
          </p:nvPr>
        </p:nvSpPr>
        <p:spPr>
          <a:xfrm>
            <a:off x="9269941" y="6503643"/>
            <a:ext cx="2844800" cy="117276"/>
          </a:xfrm>
        </p:spPr>
        <p:txBody>
          <a:bodyPr/>
          <a:lstStyle>
            <a:lvl1pPr>
              <a:defRPr sz="76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C0C18C-D5DA-415D-A85B-C633FF601D1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3" name="Espace réservé du pied de page 32"/>
          <p:cNvSpPr>
            <a:spLocks noGrp="1"/>
          </p:cNvSpPr>
          <p:nvPr>
            <p:ph type="ftr" sz="quarter" idx="12"/>
          </p:nvPr>
        </p:nvSpPr>
        <p:spPr>
          <a:xfrm>
            <a:off x="58958" y="6603346"/>
            <a:ext cx="3860800" cy="365124"/>
          </a:xfrm>
          <a:prstGeom prst="rect">
            <a:avLst/>
          </a:prstGeom>
        </p:spPr>
        <p:txBody>
          <a:bodyPr/>
          <a:lstStyle>
            <a:lvl1pPr algn="l">
              <a:defRPr sz="76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© IFPASS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72616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72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8"/>
            <a:ext cx="11309338" cy="6607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9335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63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93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62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40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383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137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54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51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879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860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103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37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508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91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22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030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277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800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11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897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024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6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8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0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60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2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8415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70E063-EFAF-494B-BB70-04F350F269AD}"/>
              </a:ext>
            </a:extLst>
          </p:cNvPr>
          <p:cNvSpPr/>
          <p:nvPr userDrawn="1"/>
        </p:nvSpPr>
        <p:spPr>
          <a:xfrm>
            <a:off x="0" y="0"/>
            <a:ext cx="12192000" cy="8815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2DB355-8C51-4CAA-8AF5-6DB48C1D4655}"/>
              </a:ext>
            </a:extLst>
          </p:cNvPr>
          <p:cNvSpPr/>
          <p:nvPr userDrawn="1"/>
        </p:nvSpPr>
        <p:spPr>
          <a:xfrm>
            <a:off x="238124" y="377824"/>
            <a:ext cx="533401" cy="51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60000" y="321785"/>
            <a:ext cx="10599768" cy="3600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60000" y="1100138"/>
            <a:ext cx="10599768" cy="4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660331" y="6373286"/>
            <a:ext cx="546096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fld id="{65A9FC1D-3DD2-4A92-9E3B-6AB9C514B01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D77EC9A-0AD9-41EA-B8BB-2674EE8ED4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7638" y="100012"/>
            <a:ext cx="1003300" cy="1000126"/>
          </a:xfrm>
          <a:custGeom>
            <a:avLst/>
            <a:gdLst>
              <a:gd name="T0" fmla="*/ 456 w 913"/>
              <a:gd name="T1" fmla="*/ 417 h 912"/>
              <a:gd name="T2" fmla="*/ 456 w 913"/>
              <a:gd name="T3" fmla="*/ 417 h 912"/>
              <a:gd name="T4" fmla="*/ 388 w 913"/>
              <a:gd name="T5" fmla="*/ 348 h 912"/>
              <a:gd name="T6" fmla="*/ 456 w 913"/>
              <a:gd name="T7" fmla="*/ 279 h 912"/>
              <a:gd name="T8" fmla="*/ 525 w 913"/>
              <a:gd name="T9" fmla="*/ 348 h 912"/>
              <a:gd name="T10" fmla="*/ 456 w 913"/>
              <a:gd name="T11" fmla="*/ 417 h 912"/>
              <a:gd name="T12" fmla="*/ 913 w 913"/>
              <a:gd name="T13" fmla="*/ 456 h 912"/>
              <a:gd name="T14" fmla="*/ 913 w 913"/>
              <a:gd name="T15" fmla="*/ 456 h 912"/>
              <a:gd name="T16" fmla="*/ 456 w 913"/>
              <a:gd name="T17" fmla="*/ 0 h 912"/>
              <a:gd name="T18" fmla="*/ 0 w 913"/>
              <a:gd name="T19" fmla="*/ 456 h 912"/>
              <a:gd name="T20" fmla="*/ 84 w 913"/>
              <a:gd name="T21" fmla="*/ 720 h 912"/>
              <a:gd name="T22" fmla="*/ 326 w 913"/>
              <a:gd name="T23" fmla="*/ 531 h 912"/>
              <a:gd name="T24" fmla="*/ 125 w 913"/>
              <a:gd name="T25" fmla="*/ 531 h 912"/>
              <a:gd name="T26" fmla="*/ 117 w 913"/>
              <a:gd name="T27" fmla="*/ 524 h 912"/>
              <a:gd name="T28" fmla="*/ 117 w 913"/>
              <a:gd name="T29" fmla="*/ 463 h 912"/>
              <a:gd name="T30" fmla="*/ 125 w 913"/>
              <a:gd name="T31" fmla="*/ 455 h 912"/>
              <a:gd name="T32" fmla="*/ 449 w 913"/>
              <a:gd name="T33" fmla="*/ 455 h 912"/>
              <a:gd name="T34" fmla="*/ 457 w 913"/>
              <a:gd name="T35" fmla="*/ 463 h 912"/>
              <a:gd name="T36" fmla="*/ 457 w 913"/>
              <a:gd name="T37" fmla="*/ 732 h 912"/>
              <a:gd name="T38" fmla="*/ 449 w 913"/>
              <a:gd name="T39" fmla="*/ 739 h 912"/>
              <a:gd name="T40" fmla="*/ 388 w 913"/>
              <a:gd name="T41" fmla="*/ 739 h 912"/>
              <a:gd name="T42" fmla="*/ 381 w 913"/>
              <a:gd name="T43" fmla="*/ 732 h 912"/>
              <a:gd name="T44" fmla="*/ 381 w 913"/>
              <a:gd name="T45" fmla="*/ 627 h 912"/>
              <a:gd name="T46" fmla="*/ 234 w 913"/>
              <a:gd name="T47" fmla="*/ 854 h 912"/>
              <a:gd name="T48" fmla="*/ 456 w 913"/>
              <a:gd name="T49" fmla="*/ 912 h 912"/>
              <a:gd name="T50" fmla="*/ 913 w 913"/>
              <a:gd name="T51" fmla="*/ 456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3" h="912">
                <a:moveTo>
                  <a:pt x="456" y="417"/>
                </a:moveTo>
                <a:lnTo>
                  <a:pt x="456" y="417"/>
                </a:lnTo>
                <a:cubicBezTo>
                  <a:pt x="419" y="417"/>
                  <a:pt x="388" y="386"/>
                  <a:pt x="388" y="348"/>
                </a:cubicBezTo>
                <a:cubicBezTo>
                  <a:pt x="388" y="310"/>
                  <a:pt x="419" y="279"/>
                  <a:pt x="456" y="279"/>
                </a:cubicBezTo>
                <a:cubicBezTo>
                  <a:pt x="494" y="279"/>
                  <a:pt x="525" y="310"/>
                  <a:pt x="525" y="348"/>
                </a:cubicBezTo>
                <a:cubicBezTo>
                  <a:pt x="525" y="386"/>
                  <a:pt x="494" y="417"/>
                  <a:pt x="456" y="417"/>
                </a:cubicBezTo>
                <a:close/>
                <a:moveTo>
                  <a:pt x="913" y="456"/>
                </a:moveTo>
                <a:lnTo>
                  <a:pt x="913" y="456"/>
                </a:lnTo>
                <a:cubicBezTo>
                  <a:pt x="913" y="203"/>
                  <a:pt x="709" y="0"/>
                  <a:pt x="456" y="0"/>
                </a:cubicBezTo>
                <a:cubicBezTo>
                  <a:pt x="204" y="0"/>
                  <a:pt x="0" y="203"/>
                  <a:pt x="0" y="456"/>
                </a:cubicBezTo>
                <a:cubicBezTo>
                  <a:pt x="0" y="554"/>
                  <a:pt x="31" y="645"/>
                  <a:pt x="84" y="720"/>
                </a:cubicBezTo>
                <a:cubicBezTo>
                  <a:pt x="141" y="697"/>
                  <a:pt x="231" y="645"/>
                  <a:pt x="326" y="531"/>
                </a:cubicBezTo>
                <a:lnTo>
                  <a:pt x="125" y="531"/>
                </a:lnTo>
                <a:cubicBezTo>
                  <a:pt x="121" y="531"/>
                  <a:pt x="117" y="528"/>
                  <a:pt x="117" y="524"/>
                </a:cubicBezTo>
                <a:lnTo>
                  <a:pt x="117" y="463"/>
                </a:lnTo>
                <a:cubicBezTo>
                  <a:pt x="117" y="459"/>
                  <a:pt x="121" y="455"/>
                  <a:pt x="125" y="455"/>
                </a:cubicBezTo>
                <a:lnTo>
                  <a:pt x="449" y="455"/>
                </a:lnTo>
                <a:cubicBezTo>
                  <a:pt x="453" y="455"/>
                  <a:pt x="457" y="459"/>
                  <a:pt x="457" y="463"/>
                </a:cubicBezTo>
                <a:lnTo>
                  <a:pt x="457" y="732"/>
                </a:lnTo>
                <a:cubicBezTo>
                  <a:pt x="457" y="736"/>
                  <a:pt x="453" y="739"/>
                  <a:pt x="449" y="739"/>
                </a:cubicBezTo>
                <a:lnTo>
                  <a:pt x="388" y="739"/>
                </a:lnTo>
                <a:cubicBezTo>
                  <a:pt x="384" y="739"/>
                  <a:pt x="381" y="736"/>
                  <a:pt x="381" y="732"/>
                </a:cubicBezTo>
                <a:lnTo>
                  <a:pt x="381" y="627"/>
                </a:lnTo>
                <a:cubicBezTo>
                  <a:pt x="372" y="648"/>
                  <a:pt x="335" y="725"/>
                  <a:pt x="234" y="854"/>
                </a:cubicBezTo>
                <a:cubicBezTo>
                  <a:pt x="300" y="891"/>
                  <a:pt x="376" y="912"/>
                  <a:pt x="456" y="912"/>
                </a:cubicBezTo>
                <a:cubicBezTo>
                  <a:pt x="709" y="912"/>
                  <a:pt x="913" y="708"/>
                  <a:pt x="913" y="456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C9E25DC1-B01F-4D2F-AA3C-E61AEB2E4AB7}"/>
              </a:ext>
            </a:extLst>
          </p:cNvPr>
          <p:cNvSpPr/>
          <p:nvPr userDrawn="1"/>
        </p:nvSpPr>
        <p:spPr>
          <a:xfrm>
            <a:off x="0" y="6316283"/>
            <a:ext cx="12192000" cy="376206"/>
          </a:xfrm>
          <a:custGeom>
            <a:avLst/>
            <a:gdLst>
              <a:gd name="connsiteX0" fmla="*/ 0 w 12192000"/>
              <a:gd name="connsiteY0" fmla="*/ 0 h 481015"/>
              <a:gd name="connsiteX1" fmla="*/ 12192000 w 12192000"/>
              <a:gd name="connsiteY1" fmla="*/ 0 h 481015"/>
              <a:gd name="connsiteX2" fmla="*/ 12192000 w 12192000"/>
              <a:gd name="connsiteY2" fmla="*/ 104809 h 481015"/>
              <a:gd name="connsiteX3" fmla="*/ 11644833 w 12192000"/>
              <a:gd name="connsiteY3" fmla="*/ 104809 h 481015"/>
              <a:gd name="connsiteX4" fmla="*/ 11644833 w 12192000"/>
              <a:gd name="connsiteY4" fmla="*/ 481015 h 481015"/>
              <a:gd name="connsiteX5" fmla="*/ 10435233 w 12192000"/>
              <a:gd name="connsiteY5" fmla="*/ 481015 h 481015"/>
              <a:gd name="connsiteX6" fmla="*/ 10435233 w 12192000"/>
              <a:gd name="connsiteY6" fmla="*/ 104809 h 481015"/>
              <a:gd name="connsiteX7" fmla="*/ 0 w 12192000"/>
              <a:gd name="connsiteY7" fmla="*/ 104809 h 481015"/>
              <a:gd name="connsiteX0" fmla="*/ 0 w 12192000"/>
              <a:gd name="connsiteY0" fmla="*/ 0 h 481015"/>
              <a:gd name="connsiteX1" fmla="*/ 12192000 w 12192000"/>
              <a:gd name="connsiteY1" fmla="*/ 0 h 481015"/>
              <a:gd name="connsiteX2" fmla="*/ 12192000 w 12192000"/>
              <a:gd name="connsiteY2" fmla="*/ 104809 h 481015"/>
              <a:gd name="connsiteX3" fmla="*/ 11644833 w 12192000"/>
              <a:gd name="connsiteY3" fmla="*/ 104809 h 481015"/>
              <a:gd name="connsiteX4" fmla="*/ 11644833 w 12192000"/>
              <a:gd name="connsiteY4" fmla="*/ 481015 h 481015"/>
              <a:gd name="connsiteX5" fmla="*/ 10435233 w 12192000"/>
              <a:gd name="connsiteY5" fmla="*/ 481015 h 481015"/>
              <a:gd name="connsiteX6" fmla="*/ 10435233 w 12192000"/>
              <a:gd name="connsiteY6" fmla="*/ 104809 h 481015"/>
              <a:gd name="connsiteX7" fmla="*/ 0 w 12192000"/>
              <a:gd name="connsiteY7" fmla="*/ 104809 h 481015"/>
              <a:gd name="connsiteX8" fmla="*/ 91440 w 12192000"/>
              <a:gd name="connsiteY8" fmla="*/ 91440 h 481015"/>
              <a:gd name="connsiteX0" fmla="*/ 0 w 12192000"/>
              <a:gd name="connsiteY0" fmla="*/ 0 h 481015"/>
              <a:gd name="connsiteX1" fmla="*/ 12192000 w 12192000"/>
              <a:gd name="connsiteY1" fmla="*/ 0 h 481015"/>
              <a:gd name="connsiteX2" fmla="*/ 12192000 w 12192000"/>
              <a:gd name="connsiteY2" fmla="*/ 104809 h 481015"/>
              <a:gd name="connsiteX3" fmla="*/ 11644833 w 12192000"/>
              <a:gd name="connsiteY3" fmla="*/ 104809 h 481015"/>
              <a:gd name="connsiteX4" fmla="*/ 11644833 w 12192000"/>
              <a:gd name="connsiteY4" fmla="*/ 481015 h 481015"/>
              <a:gd name="connsiteX5" fmla="*/ 10435233 w 12192000"/>
              <a:gd name="connsiteY5" fmla="*/ 481015 h 481015"/>
              <a:gd name="connsiteX6" fmla="*/ 10435233 w 12192000"/>
              <a:gd name="connsiteY6" fmla="*/ 104809 h 481015"/>
              <a:gd name="connsiteX7" fmla="*/ 0 w 12192000"/>
              <a:gd name="connsiteY7" fmla="*/ 104809 h 481015"/>
              <a:gd name="connsiteX0" fmla="*/ 12192000 w 12192000"/>
              <a:gd name="connsiteY0" fmla="*/ 0 h 481015"/>
              <a:gd name="connsiteX1" fmla="*/ 12192000 w 12192000"/>
              <a:gd name="connsiteY1" fmla="*/ 104809 h 481015"/>
              <a:gd name="connsiteX2" fmla="*/ 11644833 w 12192000"/>
              <a:gd name="connsiteY2" fmla="*/ 104809 h 481015"/>
              <a:gd name="connsiteX3" fmla="*/ 11644833 w 12192000"/>
              <a:gd name="connsiteY3" fmla="*/ 481015 h 481015"/>
              <a:gd name="connsiteX4" fmla="*/ 10435233 w 12192000"/>
              <a:gd name="connsiteY4" fmla="*/ 481015 h 481015"/>
              <a:gd name="connsiteX5" fmla="*/ 10435233 w 12192000"/>
              <a:gd name="connsiteY5" fmla="*/ 104809 h 481015"/>
              <a:gd name="connsiteX6" fmla="*/ 0 w 12192000"/>
              <a:gd name="connsiteY6" fmla="*/ 104809 h 481015"/>
              <a:gd name="connsiteX0" fmla="*/ 12192000 w 12192000"/>
              <a:gd name="connsiteY0" fmla="*/ 0 h 376206"/>
              <a:gd name="connsiteX1" fmla="*/ 11644833 w 12192000"/>
              <a:gd name="connsiteY1" fmla="*/ 0 h 376206"/>
              <a:gd name="connsiteX2" fmla="*/ 11644833 w 12192000"/>
              <a:gd name="connsiteY2" fmla="*/ 376206 h 376206"/>
              <a:gd name="connsiteX3" fmla="*/ 10435233 w 12192000"/>
              <a:gd name="connsiteY3" fmla="*/ 376206 h 376206"/>
              <a:gd name="connsiteX4" fmla="*/ 10435233 w 12192000"/>
              <a:gd name="connsiteY4" fmla="*/ 0 h 376206"/>
              <a:gd name="connsiteX5" fmla="*/ 0 w 12192000"/>
              <a:gd name="connsiteY5" fmla="*/ 0 h 37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76206">
                <a:moveTo>
                  <a:pt x="12192000" y="0"/>
                </a:moveTo>
                <a:lnTo>
                  <a:pt x="11644833" y="0"/>
                </a:lnTo>
                <a:lnTo>
                  <a:pt x="11644833" y="376206"/>
                </a:lnTo>
                <a:lnTo>
                  <a:pt x="10435233" y="376206"/>
                </a:lnTo>
                <a:lnTo>
                  <a:pt x="10435233" y="0"/>
                </a:lnTo>
                <a:lnTo>
                  <a:pt x="0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BD31064D-48D4-45F9-8C26-5DFDC2BDA09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122" y="6313862"/>
            <a:ext cx="862409" cy="31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0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cap="all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265113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74638" algn="l" defTabSz="914400" rtl="0" eaLnBrk="1" latinLnBrk="0" hangingPunct="1">
        <a:lnSpc>
          <a:spcPct val="90000"/>
        </a:lnSpc>
        <a:spcBef>
          <a:spcPts val="1200"/>
        </a:spcBef>
        <a:buSzPct val="130000"/>
        <a:buFont typeface="Arial" panose="020B0604020202020204" pitchFamily="34" charset="0"/>
        <a:buChar char="•"/>
        <a:tabLst>
          <a:tab pos="539750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0" algn="l" defTabSz="89535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81">
          <p15:clr>
            <a:srgbClr val="F26B43"/>
          </p15:clr>
        </p15:guide>
        <p15:guide id="2" pos="801">
          <p15:clr>
            <a:srgbClr val="F26B43"/>
          </p15:clr>
        </p15:guide>
        <p15:guide id="3" pos="687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Image 12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A07DECEC-EDEF-CACF-E7E1-4899D09F7AD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743277" y="6080605"/>
            <a:ext cx="700426" cy="64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3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charlottegomis@cgpc.f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charlottegomis@cgpc.fr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gpc.fr/wp-content/uploads/Conditions-generales-de-vente-Association-francaise-des-Conseils-en-Gestion-de-Patrimoine-Certifies-CGPC.pdf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gpc.fr/mentions-legales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6.xml"/><Relationship Id="rId7" Type="http://schemas.openxmlformats.org/officeDocument/2006/relationships/hyperlink" Target="https://gestionnairedepatrimoine.org/badge-de-certification-cgpc-cfp-2024/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6.xml"/><Relationship Id="rId11" Type="http://schemas.openxmlformats.org/officeDocument/2006/relationships/image" Target="../media/image48.svg"/><Relationship Id="rId5" Type="http://schemas.openxmlformats.org/officeDocument/2006/relationships/diagramColors" Target="../diagrams/colors6.xml"/><Relationship Id="rId10" Type="http://schemas.openxmlformats.org/officeDocument/2006/relationships/image" Target="../media/image47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46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3.jpe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charlottegomis@cgpc.fr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svg"/><Relationship Id="rId7" Type="http://schemas.openxmlformats.org/officeDocument/2006/relationships/image" Target="../media/image65.svg"/><Relationship Id="rId12" Type="http://schemas.openxmlformats.org/officeDocument/2006/relationships/image" Target="../media/image70.gif"/><Relationship Id="rId2" Type="http://schemas.openxmlformats.org/officeDocument/2006/relationships/image" Target="../media/image60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svg"/><Relationship Id="rId5" Type="http://schemas.openxmlformats.org/officeDocument/2006/relationships/image" Target="../media/image63.svg"/><Relationship Id="rId15" Type="http://schemas.openxmlformats.org/officeDocument/2006/relationships/image" Target="../media/image72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svg"/><Relationship Id="rId14" Type="http://schemas.openxmlformats.org/officeDocument/2006/relationships/image" Target="../media/image4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estionnairedepatrimoine.org/badge-de-certification-cgpc-cfp-2024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7834" y="3411126"/>
            <a:ext cx="7070084" cy="149750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i="1" cap="small" dirty="0">
                <a:solidFill>
                  <a:schemeClr val="accent6">
                    <a:lumMod val="75000"/>
                  </a:schemeClr>
                </a:solidFill>
              </a:rPr>
              <a:t>Certification ECGP/CFP</a:t>
            </a:r>
            <a:r>
              <a:rPr lang="fr-FR" sz="2000" i="1" cap="small" baseline="30000" dirty="0">
                <a:solidFill>
                  <a:schemeClr val="accent6">
                    <a:lumMod val="75000"/>
                  </a:schemeClr>
                </a:solidFill>
              </a:rPr>
              <a:t>®</a:t>
            </a:r>
            <a:r>
              <a:rPr lang="fr-FR" sz="4000" i="1" cap="small" dirty="0">
                <a:solidFill>
                  <a:schemeClr val="accent6">
                    <a:lumMod val="75000"/>
                  </a:schemeClr>
                </a:solidFill>
              </a:rPr>
              <a:t> de CGPC </a:t>
            </a:r>
            <a:br>
              <a:rPr lang="fr-FR" sz="4000" i="1" cap="small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4000" i="1" cap="small" dirty="0">
                <a:solidFill>
                  <a:schemeClr val="accent6">
                    <a:lumMod val="75000"/>
                  </a:schemeClr>
                </a:solidFill>
              </a:rPr>
              <a:t>PROMOTION EC19</a:t>
            </a:r>
            <a:br>
              <a:rPr lang="fr-FR" sz="4000" i="1" cap="small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4000" i="1" cap="small" dirty="0">
                <a:solidFill>
                  <a:schemeClr val="accent6">
                    <a:lumMod val="75000"/>
                  </a:schemeClr>
                </a:solidFill>
              </a:rPr>
              <a:t>Juin 2025 – Juin 2026</a:t>
            </a:r>
            <a:endParaRPr lang="fr-FR" sz="2800" i="1" cap="small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6" y="567550"/>
            <a:ext cx="1860932" cy="226457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516" y="628606"/>
            <a:ext cx="803617" cy="56050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98584" y="6088828"/>
            <a:ext cx="10838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>
                <a:solidFill>
                  <a:schemeClr val="bg1"/>
                </a:solidFill>
              </a:rPr>
              <a:t>CGPC  –  32, Place Saint-Georges 75009 Paris -  01 40 06 08 08  -  </a:t>
            </a:r>
            <a:r>
              <a:rPr lang="fr-FR" sz="1050">
                <a:solidFill>
                  <a:schemeClr val="bg1"/>
                </a:solidFill>
                <a:hlinkClick r:id="rId4"/>
              </a:rPr>
              <a:t>charlottegomis@cgpc.fr</a:t>
            </a:r>
            <a:r>
              <a:rPr lang="fr-FR" sz="105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634067" y="1151744"/>
            <a:ext cx="10377407" cy="14051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cap="small"/>
              <a:t>PREPARATION A LA CERTIFICATION ECGP</a:t>
            </a:r>
          </a:p>
          <a:p>
            <a:pPr algn="ctr"/>
            <a:r>
              <a:rPr lang="fr-FR" sz="3500" cap="small"/>
              <a:t>Livret d’accueil 1: </a:t>
            </a:r>
          </a:p>
          <a:p>
            <a:pPr algn="ctr"/>
            <a:r>
              <a:rPr lang="fr-FR" sz="3500" cap="small"/>
              <a:t>Métier et Compétences – Programme et Epreuves</a:t>
            </a:r>
            <a:endParaRPr lang="fr-FR" sz="2800" cap="small"/>
          </a:p>
        </p:txBody>
      </p:sp>
    </p:spTree>
    <p:extLst>
      <p:ext uri="{BB962C8B-B14F-4D97-AF65-F5344CB8AC3E}">
        <p14:creationId xmlns:p14="http://schemas.microsoft.com/office/powerpoint/2010/main" val="1542981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9FF123-54A9-6CA2-40D8-8C51DB6C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141" y="616254"/>
            <a:ext cx="11768328" cy="486564"/>
          </a:xfrm>
        </p:spPr>
        <p:txBody>
          <a:bodyPr>
            <a:noAutofit/>
          </a:bodyPr>
          <a:lstStyle/>
          <a:p>
            <a:r>
              <a:rPr lang="fr-FR" sz="2300" b="1"/>
              <a:t>L’OBJET DU METIER d’</a:t>
            </a:r>
            <a:r>
              <a:rPr lang="fr-FR" sz="2300" b="1" err="1"/>
              <a:t>ecgP</a:t>
            </a:r>
            <a:r>
              <a:rPr lang="fr-FR" sz="2300" b="1"/>
              <a:t> : LA GESTION DU PATRIMOINE D’UNE FAMILLE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E26499-0650-C486-5542-66C25EA8E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514" y="2126946"/>
            <a:ext cx="11398971" cy="4114800"/>
          </a:xfrm>
        </p:spPr>
        <p:txBody>
          <a:bodyPr>
            <a:normAutofit fontScale="92500" lnSpcReduction="20000"/>
          </a:bodyPr>
          <a:lstStyle/>
          <a:p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Agir sur la situation patrimoniale, assurantielle et/ou fiscale</a:t>
            </a:r>
          </a:p>
          <a:p>
            <a:pPr marL="0" lvl="0" indent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None/>
              <a:defRPr/>
            </a:pPr>
            <a:r>
              <a:rPr lang="fr-FR" sz="2000" i="1" dirty="0"/>
              <a:t>Investissements/désinvestissements immobiliers/financiers </a:t>
            </a:r>
          </a:p>
          <a:p>
            <a:pPr marL="0" lvl="0" indent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None/>
              <a:defRPr/>
            </a:pPr>
            <a:r>
              <a:rPr lang="fr-FR" sz="2000" i="1" dirty="0"/>
              <a:t>Prise/renouvellement/résiliation d’assurances</a:t>
            </a:r>
          </a:p>
          <a:p>
            <a:pPr marL="0" lvl="0" indent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None/>
              <a:defRPr/>
            </a:pPr>
            <a:r>
              <a:rPr lang="fr-FR" sz="2000" i="1" dirty="0"/>
              <a:t>Plans de préparation de la retraite</a:t>
            </a:r>
          </a:p>
          <a:p>
            <a:pPr marL="0" lvl="0" indent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None/>
              <a:defRPr/>
            </a:pPr>
            <a:r>
              <a:rPr lang="fr-FR" sz="2000" i="1" dirty="0"/>
              <a:t>Gestion de la contribution fiscale</a:t>
            </a:r>
          </a:p>
          <a:p>
            <a:pPr marL="0" indent="0">
              <a:buNone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r>
              <a:rPr lang="fr-FR" sz="2000" b="1" dirty="0"/>
              <a:t>Agir sur la situation juridique civile des personnes et des biens</a:t>
            </a:r>
          </a:p>
          <a:p>
            <a:pPr marL="0" indent="0">
              <a:buNone/>
            </a:pPr>
            <a:r>
              <a:rPr kumimoji="0" lang="fr-FR" sz="2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Effectuer une donation au conjoint survivant</a:t>
            </a:r>
          </a:p>
          <a:p>
            <a:pPr marL="0" indent="0">
              <a:buNone/>
            </a:pPr>
            <a:r>
              <a:rPr lang="fr-FR" sz="2000" i="1" dirty="0">
                <a:latin typeface="Gill Sans MT" panose="020B0502020104020203"/>
              </a:rPr>
              <a:t>Rédiger un testament pour le concubin</a:t>
            </a:r>
          </a:p>
          <a:p>
            <a:pPr marL="0" indent="0">
              <a:buNone/>
            </a:pPr>
            <a:r>
              <a:rPr kumimoji="0" lang="fr-FR" sz="2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Effectuer une donation-partage pour les enfants</a:t>
            </a:r>
          </a:p>
          <a:p>
            <a:pPr marL="0" indent="0">
              <a:buNone/>
            </a:pPr>
            <a:r>
              <a:rPr lang="fr-FR" sz="2000" i="1" dirty="0">
                <a:latin typeface="Gill Sans MT" panose="020B0502020104020203"/>
              </a:rPr>
              <a:t>Transmettre le patrimoine professionnel dans la cadre d’un pacte d’actionnaires signé par les enfants</a:t>
            </a:r>
            <a:endParaRPr kumimoji="0" lang="fr-FR" sz="20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indent="0">
              <a:buNone/>
            </a:pPr>
            <a:endParaRPr kumimoji="0" lang="fr-FR" sz="2000" i="1" u="none" strike="noStrike" kern="1200" cap="none" spc="0" normalizeH="0" baseline="0" noProof="0" dirty="0">
              <a:ln>
                <a:noFill/>
              </a:ln>
              <a:solidFill>
                <a:srgbClr val="DD8047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58B384A7-86C6-09C7-6AEB-C8724895B344}"/>
              </a:ext>
            </a:extLst>
          </p:cNvPr>
          <p:cNvSpPr txBox="1">
            <a:spLocks/>
          </p:cNvSpPr>
          <p:nvPr/>
        </p:nvSpPr>
        <p:spPr>
          <a:xfrm>
            <a:off x="396514" y="1475436"/>
            <a:ext cx="6125719" cy="651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fr-FR" sz="2000" b="1">
                <a:latin typeface="Gill Sans MT" panose="020B0502020104020203"/>
              </a:rPr>
              <a:t>Gérer/optimiser le patrimoine de la famille, c’est: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fr-FR" sz="2000" i="1">
              <a:solidFill>
                <a:srgbClr val="DD8047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1726710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14DBFF-4E88-4C59-9C8C-A9D04816F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59822"/>
            <a:ext cx="11029616" cy="496916"/>
          </a:xfrm>
        </p:spPr>
        <p:txBody>
          <a:bodyPr>
            <a:normAutofit/>
          </a:bodyPr>
          <a:lstStyle/>
          <a:p>
            <a:pPr algn="ctr"/>
            <a:r>
              <a:rPr lang="fr-FR" sz="2400" b="1"/>
              <a:t>Le processus de conseil : six étapes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A065E15-7AC1-44C1-BEFE-F44ECCBF1C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906537"/>
              </p:ext>
            </p:extLst>
          </p:nvPr>
        </p:nvGraphicFramePr>
        <p:xfrm>
          <a:off x="1607785" y="1674682"/>
          <a:ext cx="8976430" cy="4084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76430">
                  <a:extLst>
                    <a:ext uri="{9D8B030D-6E8A-4147-A177-3AD203B41FA5}">
                      <a16:colId xmlns:a16="http://schemas.microsoft.com/office/drawing/2014/main" val="130268980"/>
                    </a:ext>
                  </a:extLst>
                </a:gridCol>
              </a:tblGrid>
              <a:tr h="4987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Etapes du processus de conseil suivi par un certifié CGPC</a:t>
                      </a:r>
                      <a:endParaRPr lang="fr-FR" sz="2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1414999"/>
                  </a:ext>
                </a:extLst>
              </a:tr>
              <a:tr h="4987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 Etablir la relation avec le client et en spécifier le champ</a:t>
                      </a:r>
                      <a:endParaRPr lang="fr-FR" sz="2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9834224"/>
                  </a:ext>
                </a:extLst>
              </a:tr>
              <a:tr h="7541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 Recueillir les informations pertinentes pour répondre à la demande du client dans une approche globale</a:t>
                      </a:r>
                      <a:endParaRPr lang="fr-FR" sz="2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9648304"/>
                  </a:ext>
                </a:extLst>
              </a:tr>
              <a:tr h="4987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3. Analyser la situation patrimoniale (au sens large) du client en en tirer un bilan global</a:t>
                      </a:r>
                      <a:endParaRPr lang="fr-FR" sz="2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8240548"/>
                  </a:ext>
                </a:extLst>
              </a:tr>
              <a:tr h="4987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4. Développer des recommandations patrimoniales personnalisées et les présenter au client </a:t>
                      </a:r>
                      <a:endParaRPr lang="fr-FR" sz="2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2782851"/>
                  </a:ext>
                </a:extLst>
              </a:tr>
              <a:tr h="4987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5. Contribuer à la mise en œuvre des recommandations selon la volonté du client</a:t>
                      </a:r>
                      <a:endParaRPr lang="fr-FR" sz="2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1276831"/>
                  </a:ext>
                </a:extLst>
              </a:tr>
              <a:tr h="6979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6. Suivre la situation et les recommandations dans le temps selon l’accord passé avec le client</a:t>
                      </a:r>
                      <a:endParaRPr lang="fr-FR" sz="2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5041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280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14DBFF-4E88-4C59-9C8C-A9D04816F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76756"/>
            <a:ext cx="11029616" cy="496916"/>
          </a:xfrm>
        </p:spPr>
        <p:txBody>
          <a:bodyPr>
            <a:normAutofit/>
          </a:bodyPr>
          <a:lstStyle/>
          <a:p>
            <a:pPr algn="ctr"/>
            <a:r>
              <a:rPr lang="fr-FR" sz="2400" b="1"/>
              <a:t>processus de conseil et domaines d’intervention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56A9F48-E65E-4441-B873-E82C463CFA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982256"/>
              </p:ext>
            </p:extLst>
          </p:nvPr>
        </p:nvGraphicFramePr>
        <p:xfrm>
          <a:off x="1794933" y="1329990"/>
          <a:ext cx="8602133" cy="5401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1933403469"/>
                    </a:ext>
                  </a:extLst>
                </a:gridCol>
                <a:gridCol w="1548585">
                  <a:extLst>
                    <a:ext uri="{9D8B030D-6E8A-4147-A177-3AD203B41FA5}">
                      <a16:colId xmlns:a16="http://schemas.microsoft.com/office/drawing/2014/main" val="1392840575"/>
                    </a:ext>
                  </a:extLst>
                </a:gridCol>
                <a:gridCol w="1514397">
                  <a:extLst>
                    <a:ext uri="{9D8B030D-6E8A-4147-A177-3AD203B41FA5}">
                      <a16:colId xmlns:a16="http://schemas.microsoft.com/office/drawing/2014/main" val="286129105"/>
                    </a:ext>
                  </a:extLst>
                </a:gridCol>
                <a:gridCol w="1514397">
                  <a:extLst>
                    <a:ext uri="{9D8B030D-6E8A-4147-A177-3AD203B41FA5}">
                      <a16:colId xmlns:a16="http://schemas.microsoft.com/office/drawing/2014/main" val="3559266197"/>
                    </a:ext>
                  </a:extLst>
                </a:gridCol>
                <a:gridCol w="1403695">
                  <a:extLst>
                    <a:ext uri="{9D8B030D-6E8A-4147-A177-3AD203B41FA5}">
                      <a16:colId xmlns:a16="http://schemas.microsoft.com/office/drawing/2014/main" val="1484074736"/>
                    </a:ext>
                  </a:extLst>
                </a:gridCol>
                <a:gridCol w="1224059">
                  <a:extLst>
                    <a:ext uri="{9D8B030D-6E8A-4147-A177-3AD203B41FA5}">
                      <a16:colId xmlns:a16="http://schemas.microsoft.com/office/drawing/2014/main" val="549665043"/>
                    </a:ext>
                  </a:extLst>
                </a:gridCol>
              </a:tblGrid>
              <a:tr h="1904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8" marR="38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8" marR="38928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DOMAINES D’INTERVENTION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8" marR="38928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483327"/>
                  </a:ext>
                </a:extLst>
              </a:tr>
              <a:tr h="907545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cap="all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cap="all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cap="all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cap="all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cap="all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cap="all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cap="all">
                          <a:effectLst/>
                        </a:rPr>
                        <a:t>BLOCS D’ACTIVITES</a:t>
                      </a:r>
                      <a:endParaRPr lang="fr-FR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cap="all">
                          <a:effectLst/>
                        </a:rPr>
                        <a:t>/</a:t>
                      </a:r>
                      <a:endParaRPr lang="fr-FR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cap="all">
                          <a:effectLst/>
                        </a:rPr>
                        <a:t>COMPETENCES</a:t>
                      </a:r>
                      <a:endParaRPr lang="fr-F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8" marR="38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8" marR="38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D1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Situation juridique des personnes et des biens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8" marR="38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D2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Situation patrimoniale (Actifs nets détenus)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8" marR="38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D3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Situation sociale /assurantielle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8" marR="38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D4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Situation fiscale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8" marR="38928" marT="0" marB="0"/>
                </a:tc>
                <a:extLst>
                  <a:ext uri="{0D108BD9-81ED-4DB2-BD59-A6C34878D82A}">
                    <a16:rowId xmlns:a16="http://schemas.microsoft.com/office/drawing/2014/main" val="1189088172"/>
                  </a:ext>
                </a:extLst>
              </a:tr>
              <a:tr h="1059567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cap="all">
                          <a:effectLst/>
                        </a:rPr>
                        <a:t>BLOCS D’ACTIVITES</a:t>
                      </a:r>
                      <a:endParaRPr lang="fr-FR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cap="all">
                          <a:effectLst/>
                        </a:rPr>
                        <a:t>/</a:t>
                      </a:r>
                      <a:endParaRPr lang="fr-FR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cap="all">
                          <a:effectLst/>
                        </a:rPr>
                        <a:t>COMPETENCES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8" marR="3892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B1 Conduire la relation client en conformité avec la règlementation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8" marR="38928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Rassemblement d’informations par questionnement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Appréhension des demandes/exigences du client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Découverte des objectifs et besoins du client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Délimitation de la mission de conseil</a:t>
                      </a:r>
                    </a:p>
                  </a:txBody>
                  <a:tcPr marL="38928" marR="38928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117992"/>
                  </a:ext>
                </a:extLst>
              </a:tr>
              <a:tr h="79071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B2 Réaliser un bilan patrimonial global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8" marR="38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Audit de la situation juridique des personnes et des biens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8" marR="38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Audit du patrimoine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8" marR="38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Audit des protections sociales et des assurances souscrites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8" marR="38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Audit de la situation fiscale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8" marR="38928" marT="0" marB="0"/>
                </a:tc>
                <a:extLst>
                  <a:ext uri="{0D108BD9-81ED-4DB2-BD59-A6C34878D82A}">
                    <a16:rowId xmlns:a16="http://schemas.microsoft.com/office/drawing/2014/main" val="3457248939"/>
                  </a:ext>
                </a:extLst>
              </a:tr>
              <a:tr h="1904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solidFill>
                            <a:schemeClr val="bg1"/>
                          </a:solidFill>
                          <a:effectLst/>
                        </a:rPr>
                        <a:t>Consolidation des audits par domaine en un bilan patrimonial global</a:t>
                      </a:r>
                    </a:p>
                  </a:txBody>
                  <a:tcPr marL="38928" marR="38928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918747"/>
                  </a:ext>
                </a:extLst>
              </a:tr>
              <a:tr h="109469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B3 Concevoir une stratégie patrimoniale globale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8" marR="38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Actions potentielles sur la situation juridique des personnes et des biens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8" marR="38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Actions potentielles sur la situation patrimoniale (investissements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/ dés--investissements)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8" marR="38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Actions potentielles de protection et de prises / résiliations d’assurances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8" marR="38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Actions potentielles sur la situation fiscale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8" marR="38928" marT="0" marB="0"/>
                </a:tc>
                <a:extLst>
                  <a:ext uri="{0D108BD9-81ED-4DB2-BD59-A6C34878D82A}">
                    <a16:rowId xmlns:a16="http://schemas.microsoft.com/office/drawing/2014/main" val="794028368"/>
                  </a:ext>
                </a:extLst>
              </a:tr>
              <a:tr h="49440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solidFill>
                            <a:schemeClr val="bg1"/>
                          </a:solidFill>
                          <a:effectLst/>
                        </a:rPr>
                        <a:t>Consolidation des recommandations de stratégies patrimoniales par domaine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solidFill>
                            <a:schemeClr val="bg1"/>
                          </a:solidFill>
                          <a:effectLst/>
                        </a:rPr>
                        <a:t>dans un plan de gestion patrimoniale globale</a:t>
                      </a:r>
                      <a:endParaRPr lang="fr-FR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8" marR="38928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847876"/>
                  </a:ext>
                </a:extLst>
              </a:tr>
              <a:tr h="6732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B4 Assurer la mise en œuvre et l’actualisation de la stratégie adoptée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8" marR="38928" marT="0" marB="0"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Révision éventuelle de la stratégie patrimoniale dans les différents domaines à l’aune de l’évolution de la situation du client et de la réglementation (vérification de l’adéquation des recommandations dans le temps)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28" marR="38928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79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799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3AEDA52D-5BA3-701C-F149-F400EF5304B7}"/>
              </a:ext>
            </a:extLst>
          </p:cNvPr>
          <p:cNvSpPr/>
          <p:nvPr/>
        </p:nvSpPr>
        <p:spPr>
          <a:xfrm>
            <a:off x="1221143" y="5068260"/>
            <a:ext cx="2643716" cy="238005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B.3 Situation sociale/assurantielle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A7F1B98-B213-E97E-5E39-7D394736892D}"/>
              </a:ext>
            </a:extLst>
          </p:cNvPr>
          <p:cNvSpPr/>
          <p:nvPr/>
        </p:nvSpPr>
        <p:spPr>
          <a:xfrm>
            <a:off x="1221143" y="4856509"/>
            <a:ext cx="2643716" cy="24101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fr-FR" sz="1200" b="1">
                <a:solidFill>
                  <a:prstClr val="white"/>
                </a:solidFill>
                <a:latin typeface="Gill Sans MT" panose="020B0502020104020203"/>
              </a:rPr>
              <a:t>B.2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Situation patrimoniale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14DBFF-4E88-4C59-9C8C-A9D04816F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5953"/>
            <a:ext cx="11029616" cy="519907"/>
          </a:xfrm>
        </p:spPr>
        <p:txBody>
          <a:bodyPr>
            <a:normAutofit/>
          </a:bodyPr>
          <a:lstStyle/>
          <a:p>
            <a:pPr algn="ctr"/>
            <a:r>
              <a:rPr lang="fr-FR" sz="2400" b="1"/>
              <a:t>Le processus de conseil : trois moments-clés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48A17AA-3A2F-4F58-A4C8-A3BB624B75C7}"/>
              </a:ext>
            </a:extLst>
          </p:cNvPr>
          <p:cNvGrpSpPr/>
          <p:nvPr/>
        </p:nvGrpSpPr>
        <p:grpSpPr>
          <a:xfrm>
            <a:off x="1117913" y="1479862"/>
            <a:ext cx="10694691" cy="4121669"/>
            <a:chOff x="796372" y="2076981"/>
            <a:chExt cx="11045255" cy="4817935"/>
          </a:xfrm>
        </p:grpSpPr>
        <p:sp>
          <p:nvSpPr>
            <p:cNvPr id="5" name="Flèche : droite 4">
              <a:extLst>
                <a:ext uri="{FF2B5EF4-FFF2-40B4-BE49-F238E27FC236}">
                  <a16:creationId xmlns:a16="http://schemas.microsoft.com/office/drawing/2014/main" id="{06F84A65-82E5-473A-9869-FDE292608B1E}"/>
                </a:ext>
              </a:extLst>
            </p:cNvPr>
            <p:cNvSpPr/>
            <p:nvPr/>
          </p:nvSpPr>
          <p:spPr>
            <a:xfrm rot="3177511">
              <a:off x="5409640" y="3233245"/>
              <a:ext cx="557092" cy="148906"/>
            </a:xfrm>
            <a:prstGeom prst="rightArrow">
              <a:avLst/>
            </a:prstGeom>
            <a:solidFill>
              <a:schemeClr val="accent4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6" name="Flèche : virage 5">
              <a:extLst>
                <a:ext uri="{FF2B5EF4-FFF2-40B4-BE49-F238E27FC236}">
                  <a16:creationId xmlns:a16="http://schemas.microsoft.com/office/drawing/2014/main" id="{DB76613C-EE23-427F-8D83-9003C4917CAE}"/>
                </a:ext>
              </a:extLst>
            </p:cNvPr>
            <p:cNvSpPr/>
            <p:nvPr/>
          </p:nvSpPr>
          <p:spPr>
            <a:xfrm rot="5400000">
              <a:off x="5829384" y="80830"/>
              <a:ext cx="242957" cy="4331991"/>
            </a:xfrm>
            <a:prstGeom prst="bentArrow">
              <a:avLst>
                <a:gd name="adj1" fmla="val 25000"/>
                <a:gd name="adj2" fmla="val 42990"/>
                <a:gd name="adj3" fmla="val 36289"/>
                <a:gd name="adj4" fmla="val 43604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7" name="Zone de texte 2">
              <a:extLst>
                <a:ext uri="{FF2B5EF4-FFF2-40B4-BE49-F238E27FC236}">
                  <a16:creationId xmlns:a16="http://schemas.microsoft.com/office/drawing/2014/main" id="{C9417852-9034-463A-B9C4-4C4A96CAF7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6954" y="5132584"/>
              <a:ext cx="3694673" cy="70521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fr-FR" sz="1400" b="1">
                  <a:solidFill>
                    <a:srgbClr val="DD8047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(D) Un plan de gestion patrimoniale familiale globale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10202E-C7C8-4548-B565-42F1735E4C4A}"/>
                </a:ext>
              </a:extLst>
            </p:cNvPr>
            <p:cNvSpPr/>
            <p:nvPr/>
          </p:nvSpPr>
          <p:spPr>
            <a:xfrm>
              <a:off x="796372" y="2076981"/>
              <a:ext cx="2969622" cy="103122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0">
              <a:noAutofit/>
            </a:bodyPr>
            <a:lstStyle/>
            <a:p>
              <a:pPr lvl="0" algn="ctr" defTabSz="622300">
                <a:lnSpc>
                  <a:spcPct val="108000"/>
                </a:lnSpc>
                <a:spcBef>
                  <a:spcPct val="0"/>
                </a:spcBef>
                <a:defRPr/>
              </a:pPr>
              <a:r>
                <a:rPr lang="fr-FR" sz="1400" b="1">
                  <a:solidFill>
                    <a:prstClr val="white"/>
                  </a:solidFill>
                </a:rPr>
                <a:t>(A) Une situation familiale et professionnelle</a:t>
              </a:r>
            </a:p>
            <a:p>
              <a:pPr lvl="0" algn="ctr" defTabSz="622300">
                <a:lnSpc>
                  <a:spcPct val="108000"/>
                </a:lnSpc>
                <a:spcBef>
                  <a:spcPct val="0"/>
                </a:spcBef>
                <a:defRPr/>
              </a:pPr>
              <a:r>
                <a:rPr lang="fr-FR" sz="1400" b="1">
                  <a:solidFill>
                    <a:prstClr val="white"/>
                  </a:solidFill>
                </a:rPr>
                <a:t>Des objectifs patrimoniaux</a:t>
              </a:r>
            </a:p>
            <a:p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064EAD-F82E-4DB5-9FD3-CB4532597D58}"/>
                </a:ext>
              </a:extLst>
            </p:cNvPr>
            <p:cNvSpPr/>
            <p:nvPr/>
          </p:nvSpPr>
          <p:spPr>
            <a:xfrm>
              <a:off x="801695" y="3106838"/>
              <a:ext cx="2972216" cy="177864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Des personnes membres d’une famille, dotées de :</a:t>
              </a:r>
            </a:p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Capital humain – Profession - Statut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fr-FR" sz="1100" b="1">
                  <a:solidFill>
                    <a:prstClr val="white"/>
                  </a:solidFill>
                  <a:latin typeface="Gill Sans MT" panose="020B0502020104020203"/>
                </a:rPr>
                <a:t>Objectifs de vie/patrimoniaux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fr-FR" sz="1100" b="1">
                  <a:solidFill>
                    <a:prstClr val="white"/>
                  </a:solidFill>
                  <a:latin typeface="Gill Sans MT" panose="020B0502020104020203"/>
                </a:rPr>
                <a:t>fonctions position dans le cycle de vie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fr-FR" sz="1100" b="1">
                  <a:solidFill>
                    <a:prstClr val="white"/>
                  </a:solidFill>
                  <a:latin typeface="Gill Sans MT" panose="020B0502020104020203"/>
                </a:rPr>
                <a:t>Préférences (3 types)</a:t>
              </a:r>
            </a:p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Connaissance/expérience financières </a:t>
              </a:r>
            </a:p>
            <a:p>
              <a:endParaRPr lang="fr-FR" sz="140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997F123-5B10-49EB-976C-4FE04C92B93B}"/>
                </a:ext>
              </a:extLst>
            </p:cNvPr>
            <p:cNvSpPr txBox="1"/>
            <p:nvPr/>
          </p:nvSpPr>
          <p:spPr>
            <a:xfrm>
              <a:off x="4189182" y="2223484"/>
              <a:ext cx="1706684" cy="81045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Une vie familiale et professionnelle </a:t>
              </a:r>
            </a:p>
          </p:txBody>
        </p: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F1CBD865-A26E-4884-9367-418BF405FED1}"/>
                </a:ext>
              </a:extLst>
            </p:cNvPr>
            <p:cNvGrpSpPr/>
            <p:nvPr/>
          </p:nvGrpSpPr>
          <p:grpSpPr>
            <a:xfrm>
              <a:off x="4307662" y="3410931"/>
              <a:ext cx="1101699" cy="770976"/>
              <a:chOff x="4224712" y="257867"/>
              <a:chExt cx="1232276" cy="13134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6D8A5A3-092A-41E3-B96F-0E457B8825D6}"/>
                  </a:ext>
                </a:extLst>
              </p:cNvPr>
              <p:cNvSpPr/>
              <p:nvPr/>
            </p:nvSpPr>
            <p:spPr>
              <a:xfrm>
                <a:off x="4242919" y="343657"/>
                <a:ext cx="1214069" cy="1120500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35B0BACF-302E-4D14-BD58-DEA55430B0B5}"/>
                  </a:ext>
                </a:extLst>
              </p:cNvPr>
              <p:cNvSpPr txBox="1"/>
              <p:nvPr/>
            </p:nvSpPr>
            <p:spPr>
              <a:xfrm>
                <a:off x="4224712" y="257867"/>
                <a:ext cx="1214068" cy="13134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Revenus</a:t>
                </a: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Dépenses</a:t>
                </a:r>
              </a:p>
            </p:txBody>
          </p:sp>
        </p:grp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403669CC-D799-41FC-BF8B-5035E853A139}"/>
                </a:ext>
              </a:extLst>
            </p:cNvPr>
            <p:cNvSpPr/>
            <p:nvPr/>
          </p:nvSpPr>
          <p:spPr>
            <a:xfrm>
              <a:off x="5757664" y="3372060"/>
              <a:ext cx="1014815" cy="867708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Aléas de la vie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735384D-7281-4864-90D5-D935232E0879}"/>
                </a:ext>
              </a:extLst>
            </p:cNvPr>
            <p:cNvSpPr/>
            <p:nvPr/>
          </p:nvSpPr>
          <p:spPr>
            <a:xfrm>
              <a:off x="4023586" y="5404438"/>
              <a:ext cx="2550034" cy="58193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(B) Une gestion des finances de la famille</a:t>
              </a:r>
            </a:p>
            <a:p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16CDF6B-797E-40BC-8486-E5D30070C430}"/>
                </a:ext>
              </a:extLst>
            </p:cNvPr>
            <p:cNvSpPr/>
            <p:nvPr/>
          </p:nvSpPr>
          <p:spPr>
            <a:xfrm>
              <a:off x="4023586" y="4781203"/>
              <a:ext cx="2550034" cy="62998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Compte de résultat familial</a:t>
              </a:r>
              <a:b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</a:br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Tableau de financement familial</a:t>
              </a:r>
            </a:p>
            <a:p>
              <a:endParaRPr lang="fr-FR"/>
            </a:p>
          </p:txBody>
        </p:sp>
        <p:sp>
          <p:nvSpPr>
            <p:cNvPr id="25" name="Flèche : bas 24">
              <a:extLst>
                <a:ext uri="{FF2B5EF4-FFF2-40B4-BE49-F238E27FC236}">
                  <a16:creationId xmlns:a16="http://schemas.microsoft.com/office/drawing/2014/main" id="{229CC6FE-2483-4BE4-9004-E97FCE75801D}"/>
                </a:ext>
              </a:extLst>
            </p:cNvPr>
            <p:cNvSpPr/>
            <p:nvPr/>
          </p:nvSpPr>
          <p:spPr>
            <a:xfrm rot="16200000">
              <a:off x="3834993" y="2516335"/>
              <a:ext cx="232074" cy="284984"/>
            </a:xfrm>
            <a:prstGeom prst="down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6" name="Flèche : bas 25">
              <a:extLst>
                <a:ext uri="{FF2B5EF4-FFF2-40B4-BE49-F238E27FC236}">
                  <a16:creationId xmlns:a16="http://schemas.microsoft.com/office/drawing/2014/main" id="{ACFDB660-A416-4B27-A4DF-01E3162F5190}"/>
                </a:ext>
              </a:extLst>
            </p:cNvPr>
            <p:cNvSpPr/>
            <p:nvPr/>
          </p:nvSpPr>
          <p:spPr>
            <a:xfrm>
              <a:off x="4723904" y="3107365"/>
              <a:ext cx="237196" cy="342585"/>
            </a:xfrm>
            <a:prstGeom prst="down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7" name="Flèche : bas 26">
              <a:extLst>
                <a:ext uri="{FF2B5EF4-FFF2-40B4-BE49-F238E27FC236}">
                  <a16:creationId xmlns:a16="http://schemas.microsoft.com/office/drawing/2014/main" id="{B9709DBD-AFE0-4F8A-BEF0-A851920C39E2}"/>
                </a:ext>
              </a:extLst>
            </p:cNvPr>
            <p:cNvSpPr/>
            <p:nvPr/>
          </p:nvSpPr>
          <p:spPr>
            <a:xfrm>
              <a:off x="4743103" y="4131603"/>
              <a:ext cx="230819" cy="30759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A25F949-A828-4B22-8178-E4E2FF5832C9}"/>
                </a:ext>
              </a:extLst>
            </p:cNvPr>
            <p:cNvSpPr/>
            <p:nvPr/>
          </p:nvSpPr>
          <p:spPr>
            <a:xfrm>
              <a:off x="915109" y="4952849"/>
              <a:ext cx="2730650" cy="49387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Une capacité d’épargne et une situation financière</a:t>
              </a:r>
            </a:p>
            <a:p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74B45CC-A4C4-4155-9DAE-814758F1BE3B}"/>
                </a:ext>
              </a:extLst>
            </p:cNvPr>
            <p:cNvSpPr/>
            <p:nvPr/>
          </p:nvSpPr>
          <p:spPr>
            <a:xfrm>
              <a:off x="891071" y="5550773"/>
              <a:ext cx="2754915" cy="49387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B.1 Situation juridique des personnes et des biens</a:t>
              </a:r>
            </a:p>
            <a:p>
              <a:endPara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639D3F8-76E1-4774-878F-BFE4B6FAC33B}"/>
                </a:ext>
              </a:extLst>
            </p:cNvPr>
            <p:cNvSpPr/>
            <p:nvPr/>
          </p:nvSpPr>
          <p:spPr>
            <a:xfrm>
              <a:off x="891071" y="6541604"/>
              <a:ext cx="2737193" cy="35331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fr-FR" sz="1200" b="1"/>
                <a:t>B.4 Situation fiscale</a:t>
              </a:r>
            </a:p>
          </p:txBody>
        </p:sp>
        <p:sp>
          <p:nvSpPr>
            <p:cNvPr id="37" name="Flèche : bas 36">
              <a:extLst>
                <a:ext uri="{FF2B5EF4-FFF2-40B4-BE49-F238E27FC236}">
                  <a16:creationId xmlns:a16="http://schemas.microsoft.com/office/drawing/2014/main" id="{783900A5-4D1E-4E26-9DB3-662CB49ADAC7}"/>
                </a:ext>
              </a:extLst>
            </p:cNvPr>
            <p:cNvSpPr/>
            <p:nvPr/>
          </p:nvSpPr>
          <p:spPr>
            <a:xfrm rot="5400000">
              <a:off x="3726147" y="5146599"/>
              <a:ext cx="217051" cy="3458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3A21C51F-42E6-494B-8097-7132984D7EB8}"/>
                </a:ext>
              </a:extLst>
            </p:cNvPr>
            <p:cNvGrpSpPr/>
            <p:nvPr/>
          </p:nvGrpSpPr>
          <p:grpSpPr>
            <a:xfrm>
              <a:off x="7365865" y="2395649"/>
              <a:ext cx="4013785" cy="2189756"/>
              <a:chOff x="2208974" y="694174"/>
              <a:chExt cx="1927716" cy="165228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87AF201-CD5A-4046-A612-4608BB860770}"/>
                  </a:ext>
                </a:extLst>
              </p:cNvPr>
              <p:cNvSpPr/>
              <p:nvPr/>
            </p:nvSpPr>
            <p:spPr>
              <a:xfrm>
                <a:off x="2208974" y="696831"/>
                <a:ext cx="1927716" cy="1437094"/>
              </a:xfrm>
              <a:prstGeom prst="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6D80D56F-9CEF-4D92-86A9-65212EEECC4F}"/>
                  </a:ext>
                </a:extLst>
              </p:cNvPr>
              <p:cNvSpPr txBox="1"/>
              <p:nvPr/>
            </p:nvSpPr>
            <p:spPr>
              <a:xfrm>
                <a:off x="2208974" y="694174"/>
                <a:ext cx="1927716" cy="165228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530" tIns="49530" rIns="49530" bIns="49530" numCol="1" spcCol="1270" anchor="ctr" anchorCtr="0">
                <a:noAutofit/>
              </a:bodyPr>
              <a:lstStyle/>
              <a:p>
                <a:pPr marL="0" marR="0" lvl="0" indent="0" algn="ctr" defTabSz="5778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DD8047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(</a:t>
                </a:r>
                <a:r>
                  <a:rPr kumimoji="0" lang="fr-FR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DD8047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C) Des actions stratégiques patrimoniales</a:t>
                </a:r>
                <a:endPara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srgbClr val="DD8047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0" marR="0" lvl="0" indent="0" algn="ctr" defTabSz="5778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300" b="1" i="0" u="none" strike="noStrike" kern="1200" cap="none" spc="0" normalizeH="0" baseline="0" noProof="0">
                  <a:ln>
                    <a:noFill/>
                  </a:ln>
                  <a:solidFill>
                    <a:srgbClr val="DD8047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L="0" marR="0" lvl="0" indent="0" algn="ctr" defTabSz="5778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DD8047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- sur la situation patrimoniale</a:t>
                </a:r>
              </a:p>
              <a:p>
                <a:pPr marL="0" marR="0" lvl="0" indent="0" algn="ctr" defTabSz="5778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1" u="none" strike="noStrike" kern="1200" cap="none" spc="0" normalizeH="0" baseline="0" noProof="0">
                    <a:ln>
                      <a:noFill/>
                    </a:ln>
                    <a:solidFill>
                      <a:srgbClr val="DD8047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Investissements - Désinvestissements</a:t>
                </a:r>
              </a:p>
              <a:p>
                <a:pPr marL="0" marR="0" lvl="0" indent="0" algn="ctr" defTabSz="5778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1" u="none" strike="noStrike" kern="1200" cap="none" spc="0" normalizeH="0" baseline="0" noProof="0">
                    <a:ln>
                      <a:noFill/>
                    </a:ln>
                    <a:solidFill>
                      <a:srgbClr val="DD8047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Prise d’assurances</a:t>
                </a:r>
              </a:p>
              <a:p>
                <a:pPr marL="0" marR="0" lvl="0" indent="0" algn="ctr" defTabSz="5778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300" b="1" i="1" u="none" strike="noStrike" kern="1200" cap="none" spc="0" normalizeH="0" baseline="0" noProof="0">
                  <a:ln>
                    <a:noFill/>
                  </a:ln>
                  <a:solidFill>
                    <a:srgbClr val="DD8047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  <a:p>
                <a:pPr marR="0" lvl="0" algn="ctr" defTabSz="5778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DD8047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	- sur la situation juridique civile des personnes et des biens</a:t>
                </a:r>
              </a:p>
            </p:txBody>
          </p:sp>
        </p:grpSp>
        <p:sp>
          <p:nvSpPr>
            <p:cNvPr id="41" name="Flèche : virage 40">
              <a:extLst>
                <a:ext uri="{FF2B5EF4-FFF2-40B4-BE49-F238E27FC236}">
                  <a16:creationId xmlns:a16="http://schemas.microsoft.com/office/drawing/2014/main" id="{BB538C90-8E7C-4AE2-8777-EF0E723098D2}"/>
                </a:ext>
              </a:extLst>
            </p:cNvPr>
            <p:cNvSpPr/>
            <p:nvPr/>
          </p:nvSpPr>
          <p:spPr>
            <a:xfrm rot="10800000">
              <a:off x="3687904" y="4655172"/>
              <a:ext cx="4331991" cy="1564208"/>
            </a:xfrm>
            <a:prstGeom prst="bentArrow">
              <a:avLst>
                <a:gd name="adj1" fmla="val 6576"/>
                <a:gd name="adj2" fmla="val 8472"/>
                <a:gd name="adj3" fmla="val 22494"/>
                <a:gd name="adj4" fmla="val 27728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42" name="Flèche : virage 41">
              <a:extLst>
                <a:ext uri="{FF2B5EF4-FFF2-40B4-BE49-F238E27FC236}">
                  <a16:creationId xmlns:a16="http://schemas.microsoft.com/office/drawing/2014/main" id="{7075E5DB-BF8E-4D2D-9E8B-38C29B151550}"/>
                </a:ext>
              </a:extLst>
            </p:cNvPr>
            <p:cNvSpPr/>
            <p:nvPr/>
          </p:nvSpPr>
          <p:spPr>
            <a:xfrm rot="10800000">
              <a:off x="6582061" y="4601381"/>
              <a:ext cx="1098827" cy="469226"/>
            </a:xfrm>
            <a:prstGeom prst="bentArrow">
              <a:avLst>
                <a:gd name="adj1" fmla="val 23280"/>
                <a:gd name="adj2" fmla="val 16551"/>
                <a:gd name="adj3" fmla="val 37432"/>
                <a:gd name="adj4" fmla="val 10772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53" name="Flèche vers le bas 5">
              <a:extLst>
                <a:ext uri="{FF2B5EF4-FFF2-40B4-BE49-F238E27FC236}">
                  <a16:creationId xmlns:a16="http://schemas.microsoft.com/office/drawing/2014/main" id="{7F464B0D-BA5A-4564-9954-B6171B93BEAD}"/>
                </a:ext>
              </a:extLst>
            </p:cNvPr>
            <p:cNvSpPr/>
            <p:nvPr/>
          </p:nvSpPr>
          <p:spPr>
            <a:xfrm>
              <a:off x="10225069" y="4637582"/>
              <a:ext cx="168743" cy="495001"/>
            </a:xfrm>
            <a:prstGeom prst="downArrow">
              <a:avLst/>
            </a:prstGeom>
            <a:solidFill>
              <a:srgbClr val="DD804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8D5AF04-37FD-4745-B232-0462A16FD807}"/>
                </a:ext>
              </a:extLst>
            </p:cNvPr>
            <p:cNvSpPr/>
            <p:nvPr/>
          </p:nvSpPr>
          <p:spPr>
            <a:xfrm>
              <a:off x="902677" y="5550773"/>
              <a:ext cx="2713980" cy="1344143"/>
            </a:xfrm>
            <a:prstGeom prst="rect">
              <a:avLst/>
            </a:prstGeom>
            <a:noFill/>
            <a:ln w="38100">
              <a:solidFill>
                <a:srgbClr val="DD80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0" name="Hexagone 59">
            <a:extLst>
              <a:ext uri="{FF2B5EF4-FFF2-40B4-BE49-F238E27FC236}">
                <a16:creationId xmlns:a16="http://schemas.microsoft.com/office/drawing/2014/main" id="{04247056-794A-4C3A-96F8-728667B54FAD}"/>
              </a:ext>
            </a:extLst>
          </p:cNvPr>
          <p:cNvSpPr/>
          <p:nvPr/>
        </p:nvSpPr>
        <p:spPr>
          <a:xfrm>
            <a:off x="1464923" y="5960616"/>
            <a:ext cx="2139682" cy="641212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/>
              <a:t>Questionnement du client</a:t>
            </a:r>
          </a:p>
        </p:txBody>
      </p:sp>
      <p:sp>
        <p:nvSpPr>
          <p:cNvPr id="61" name="Hexagone 60">
            <a:extLst>
              <a:ext uri="{FF2B5EF4-FFF2-40B4-BE49-F238E27FC236}">
                <a16:creationId xmlns:a16="http://schemas.microsoft.com/office/drawing/2014/main" id="{5E414A86-8C14-4AE5-A566-1A044CC952D2}"/>
              </a:ext>
            </a:extLst>
          </p:cNvPr>
          <p:cNvSpPr/>
          <p:nvPr/>
        </p:nvSpPr>
        <p:spPr>
          <a:xfrm>
            <a:off x="4932455" y="5913009"/>
            <a:ext cx="2373652" cy="688819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/>
              <a:t>Recommandations adéquates</a:t>
            </a:r>
          </a:p>
        </p:txBody>
      </p:sp>
      <p:sp>
        <p:nvSpPr>
          <p:cNvPr id="62" name="Hexagone 61">
            <a:extLst>
              <a:ext uri="{FF2B5EF4-FFF2-40B4-BE49-F238E27FC236}">
                <a16:creationId xmlns:a16="http://schemas.microsoft.com/office/drawing/2014/main" id="{87873C70-21CC-4CD9-A2B9-AC4798EF6561}"/>
              </a:ext>
            </a:extLst>
          </p:cNvPr>
          <p:cNvSpPr/>
          <p:nvPr/>
        </p:nvSpPr>
        <p:spPr>
          <a:xfrm>
            <a:off x="8918233" y="5913009"/>
            <a:ext cx="2240583" cy="654153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/>
              <a:t>Suivi des recommandations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F0DB2BFD-C9B4-4B73-8A0B-953E0468B468}"/>
              </a:ext>
            </a:extLst>
          </p:cNvPr>
          <p:cNvSpPr txBox="1"/>
          <p:nvPr/>
        </p:nvSpPr>
        <p:spPr>
          <a:xfrm>
            <a:off x="507854" y="1673773"/>
            <a:ext cx="26220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/>
              <a:t>optimisation </a:t>
            </a:r>
          </a:p>
          <a:p>
            <a:r>
              <a:rPr lang="fr-FR" sz="1400"/>
              <a:t>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BC54A4F-ADC0-4B40-8C45-73C85C1493FA}"/>
              </a:ext>
            </a:extLst>
          </p:cNvPr>
          <p:cNvSpPr/>
          <p:nvPr/>
        </p:nvSpPr>
        <p:spPr>
          <a:xfrm>
            <a:off x="851921" y="1673773"/>
            <a:ext cx="24771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>
                <a:solidFill>
                  <a:prstClr val="black"/>
                </a:solidFill>
              </a:rPr>
              <a:t>d</a:t>
            </a:r>
          </a:p>
          <a:p>
            <a:r>
              <a:rPr lang="fr-FR" sz="1400">
                <a:solidFill>
                  <a:prstClr val="black"/>
                </a:solidFill>
              </a:rPr>
              <a:t>u </a:t>
            </a:r>
          </a:p>
          <a:p>
            <a:r>
              <a:rPr lang="fr-FR" sz="1400">
                <a:solidFill>
                  <a:prstClr val="black"/>
                </a:solidFill>
              </a:rPr>
              <a:t> </a:t>
            </a:r>
          </a:p>
          <a:p>
            <a:r>
              <a:rPr lang="fr-FR" sz="1400">
                <a:solidFill>
                  <a:prstClr val="black"/>
                </a:solidFill>
              </a:rPr>
              <a:t>p</a:t>
            </a:r>
          </a:p>
          <a:p>
            <a:r>
              <a:rPr lang="fr-FR" sz="1400">
                <a:solidFill>
                  <a:prstClr val="black"/>
                </a:solidFill>
              </a:rPr>
              <a:t>a</a:t>
            </a:r>
          </a:p>
          <a:p>
            <a:r>
              <a:rPr lang="fr-FR" sz="1400">
                <a:solidFill>
                  <a:prstClr val="black"/>
                </a:solidFill>
              </a:rPr>
              <a:t>t</a:t>
            </a:r>
          </a:p>
          <a:p>
            <a:r>
              <a:rPr lang="fr-FR" sz="1400">
                <a:solidFill>
                  <a:prstClr val="black"/>
                </a:solidFill>
              </a:rPr>
              <a:t>r</a:t>
            </a:r>
          </a:p>
          <a:p>
            <a:r>
              <a:rPr lang="fr-FR" sz="1400">
                <a:solidFill>
                  <a:prstClr val="black"/>
                </a:solidFill>
              </a:rPr>
              <a:t>i</a:t>
            </a:r>
          </a:p>
          <a:p>
            <a:r>
              <a:rPr lang="fr-FR" sz="1400">
                <a:solidFill>
                  <a:prstClr val="black"/>
                </a:solidFill>
              </a:rPr>
              <a:t>m</a:t>
            </a:r>
          </a:p>
          <a:p>
            <a:r>
              <a:rPr lang="fr-FR" sz="1400">
                <a:solidFill>
                  <a:prstClr val="black"/>
                </a:solidFill>
              </a:rPr>
              <a:t>o</a:t>
            </a:r>
          </a:p>
          <a:p>
            <a:r>
              <a:rPr lang="fr-FR" sz="1400">
                <a:solidFill>
                  <a:prstClr val="black"/>
                </a:solidFill>
              </a:rPr>
              <a:t>i</a:t>
            </a:r>
          </a:p>
          <a:p>
            <a:r>
              <a:rPr lang="fr-FR" sz="1400">
                <a:solidFill>
                  <a:prstClr val="black"/>
                </a:solidFill>
              </a:rPr>
              <a:t>n</a:t>
            </a:r>
          </a:p>
          <a:p>
            <a:r>
              <a:rPr lang="fr-FR" sz="1400">
                <a:solidFill>
                  <a:prstClr val="black"/>
                </a:solidFill>
              </a:rPr>
              <a:t>e</a:t>
            </a:r>
            <a:endParaRPr lang="fr-FR"/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5AEEA888-2365-42E9-B006-260E9211BE90}"/>
              </a:ext>
            </a:extLst>
          </p:cNvPr>
          <p:cNvSpPr txBox="1"/>
          <p:nvPr/>
        </p:nvSpPr>
        <p:spPr>
          <a:xfrm>
            <a:off x="519542" y="4868565"/>
            <a:ext cx="2729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/>
              <a:t>c</a:t>
            </a:r>
          </a:p>
          <a:p>
            <a:r>
              <a:rPr lang="fr-FR" sz="1400"/>
              <a:t>o</a:t>
            </a:r>
          </a:p>
          <a:p>
            <a:r>
              <a:rPr lang="fr-FR" sz="1400"/>
              <a:t>n</a:t>
            </a:r>
          </a:p>
          <a:p>
            <a:r>
              <a:rPr lang="fr-FR" sz="1400"/>
              <a:t>s</a:t>
            </a:r>
          </a:p>
          <a:p>
            <a:r>
              <a:rPr lang="fr-FR" sz="1400"/>
              <a:t>e</a:t>
            </a:r>
          </a:p>
          <a:p>
            <a:r>
              <a:rPr lang="fr-FR" sz="1400"/>
              <a:t>i</a:t>
            </a:r>
          </a:p>
          <a:p>
            <a:r>
              <a:rPr lang="fr-FR" sz="1400"/>
              <a:t>l</a:t>
            </a:r>
            <a:endParaRPr lang="fr-FR"/>
          </a:p>
        </p:txBody>
      </p:sp>
      <p:sp>
        <p:nvSpPr>
          <p:cNvPr id="71" name="Éclair 70">
            <a:extLst>
              <a:ext uri="{FF2B5EF4-FFF2-40B4-BE49-F238E27FC236}">
                <a16:creationId xmlns:a16="http://schemas.microsoft.com/office/drawing/2014/main" id="{B01CA3B8-D9EB-4821-8ADF-16F352EC5917}"/>
              </a:ext>
            </a:extLst>
          </p:cNvPr>
          <p:cNvSpPr/>
          <p:nvPr/>
        </p:nvSpPr>
        <p:spPr>
          <a:xfrm rot="16620154">
            <a:off x="7145440" y="5199332"/>
            <a:ext cx="914400" cy="914400"/>
          </a:xfrm>
          <a:prstGeom prst="lightningBol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Éclair 121">
            <a:extLst>
              <a:ext uri="{FF2B5EF4-FFF2-40B4-BE49-F238E27FC236}">
                <a16:creationId xmlns:a16="http://schemas.microsoft.com/office/drawing/2014/main" id="{E87791D6-70BA-45D2-A9A8-6317F31D2F2C}"/>
              </a:ext>
            </a:extLst>
          </p:cNvPr>
          <p:cNvSpPr/>
          <p:nvPr/>
        </p:nvSpPr>
        <p:spPr>
          <a:xfrm rot="16200000">
            <a:off x="9785080" y="5207873"/>
            <a:ext cx="668250" cy="583072"/>
          </a:xfrm>
          <a:prstGeom prst="lightningBol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Éclair 122">
            <a:extLst>
              <a:ext uri="{FF2B5EF4-FFF2-40B4-BE49-F238E27FC236}">
                <a16:creationId xmlns:a16="http://schemas.microsoft.com/office/drawing/2014/main" id="{C41118C6-CDB3-416C-9646-DE2AF738818E}"/>
              </a:ext>
            </a:extLst>
          </p:cNvPr>
          <p:cNvSpPr/>
          <p:nvPr/>
        </p:nvSpPr>
        <p:spPr>
          <a:xfrm rot="16200000">
            <a:off x="2302633" y="5705170"/>
            <a:ext cx="302252" cy="272991"/>
          </a:xfrm>
          <a:prstGeom prst="lightningBol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FC9E535-F5F6-61E8-C91A-E402AED00C8E}"/>
              </a:ext>
            </a:extLst>
          </p:cNvPr>
          <p:cNvSpPr txBox="1"/>
          <p:nvPr/>
        </p:nvSpPr>
        <p:spPr>
          <a:xfrm>
            <a:off x="3553231" y="23484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596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5949" y="508447"/>
            <a:ext cx="11029616" cy="848316"/>
          </a:xfrm>
        </p:spPr>
        <p:txBody>
          <a:bodyPr>
            <a:noAutofit/>
          </a:bodyPr>
          <a:lstStyle/>
          <a:p>
            <a:pPr algn="ctr"/>
            <a:r>
              <a:rPr lang="fr-FR" sz="2400" b="1"/>
              <a:t>Huit compétences clés pour « bien » conseiller sur la gestion d’un patrimoine familial (1/2)</a:t>
            </a:r>
            <a:endParaRPr lang="fr-FR" sz="2400" b="1" i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3615" y="1857767"/>
            <a:ext cx="11029615" cy="2400042"/>
          </a:xfrm>
        </p:spPr>
        <p:txBody>
          <a:bodyPr/>
          <a:lstStyle/>
          <a:p>
            <a:pPr marL="0" indent="0">
              <a:buNone/>
            </a:pPr>
            <a:endParaRPr lang="fr-FR" sz="240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 sz="240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 sz="240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 sz="240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 sz="240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56436" y="1917105"/>
            <a:ext cx="1113719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SzPct val="113000"/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Savoir appréhender la situation juridique des personnes et des biens de la famille et connaître les « </a:t>
            </a:r>
            <a:r>
              <a:rPr lang="fr-FR" i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stratégies patrimoniales civiles </a:t>
            </a:r>
            <a:r>
              <a:rPr lang="fr-FR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» élémentaires attachées aux différentes situations juridiques familiales</a:t>
            </a:r>
          </a:p>
          <a:p>
            <a:pPr>
              <a:buClr>
                <a:schemeClr val="accent2"/>
              </a:buClr>
              <a:buSzPct val="113000"/>
            </a:pPr>
            <a:endParaRPr lang="fr-FR" sz="1600" i="1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Clr>
                <a:schemeClr val="accent2"/>
              </a:buClr>
              <a:buSzPct val="113000"/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Savoir gérer les finances de la famille</a:t>
            </a:r>
            <a:br>
              <a:rPr lang="fr-FR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fr-FR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Clr>
                <a:schemeClr val="accent2"/>
              </a:buClr>
              <a:buSzPct val="113000"/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Savoir définir des</a:t>
            </a:r>
            <a:r>
              <a:rPr lang="fr-FR" i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stratégies d’investissement et de gestion du portefeuille d’actifs famili</a:t>
            </a:r>
            <a:r>
              <a:rPr lang="fr-FR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aux – actifs immobiliers, financiers, et « en biens divers »</a:t>
            </a:r>
          </a:p>
          <a:p>
            <a:pPr marL="285750" indent="-285750">
              <a:buClr>
                <a:schemeClr val="accent2"/>
              </a:buClr>
              <a:buSzPct val="113000"/>
              <a:buFont typeface="Arial" panose="020B0604020202020204" pitchFamily="34" charset="0"/>
              <a:buChar char="•"/>
            </a:pPr>
            <a:endParaRPr lang="fr-FR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Clr>
                <a:schemeClr val="accent2"/>
              </a:buClr>
              <a:buSzPct val="113000"/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Savoir protéger les personnes et le patrimoine de la famille</a:t>
            </a:r>
          </a:p>
          <a:p>
            <a:pPr>
              <a:buClr>
                <a:schemeClr val="accent2"/>
              </a:buClr>
              <a:buSzPct val="113000"/>
            </a:pPr>
            <a:endParaRPr lang="fr-FR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Clr>
                <a:schemeClr val="accent2"/>
              </a:buClr>
              <a:buSzPct val="113000"/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Savoir apprécier les aspects fiscaux des stratégies patrimoniales élémentaires et les combiner dans une logique d’optimisation des contributions de la famille</a:t>
            </a:r>
          </a:p>
          <a:p>
            <a:pPr marL="285750" indent="-285750">
              <a:buClr>
                <a:schemeClr val="accent2"/>
              </a:buClr>
              <a:buSzPct val="113000"/>
              <a:buFont typeface="Arial" panose="020B0604020202020204" pitchFamily="34" charset="0"/>
              <a:buChar char="•"/>
            </a:pPr>
            <a:endParaRPr lang="fr-FR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Clr>
                <a:schemeClr val="accent2"/>
              </a:buClr>
              <a:buSzPct val="113000"/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Savoir définir une combinaison de stratégies patrimoniales adéquate et donner corps à un plan de gestion patrimoniale familiale globale </a:t>
            </a:r>
          </a:p>
        </p:txBody>
      </p:sp>
    </p:spTree>
    <p:extLst>
      <p:ext uri="{BB962C8B-B14F-4D97-AF65-F5344CB8AC3E}">
        <p14:creationId xmlns:p14="http://schemas.microsoft.com/office/powerpoint/2010/main" val="292229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5948" y="501379"/>
            <a:ext cx="11029616" cy="1224792"/>
          </a:xfrm>
        </p:spPr>
        <p:txBody>
          <a:bodyPr>
            <a:noAutofit/>
          </a:bodyPr>
          <a:lstStyle/>
          <a:p>
            <a:pPr algn="ctr"/>
            <a:r>
              <a:rPr lang="fr-FR" sz="2400" b="1"/>
              <a:t>Huit compétences clés pour « bien » conseiller sur la gestion d’un patrimoine familial (2/2)</a:t>
            </a:r>
            <a:br>
              <a:rPr lang="fr-FR" sz="2400" b="1"/>
            </a:br>
            <a:endParaRPr lang="fr-FR" sz="2400" b="1" i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3615" y="1406106"/>
            <a:ext cx="11029615" cy="2851703"/>
          </a:xfrm>
        </p:spPr>
        <p:txBody>
          <a:bodyPr/>
          <a:lstStyle/>
          <a:p>
            <a:pPr marL="0" indent="0">
              <a:buNone/>
            </a:pPr>
            <a:endParaRPr lang="fr-FR" sz="240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 sz="240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 sz="240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 sz="240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 sz="240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73615" y="2130219"/>
            <a:ext cx="1122001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113000"/>
            </a:pPr>
            <a:endParaRPr lang="fr-FR">
              <a:cs typeface="Calibri Light" panose="020F0302020204030204" pitchFamily="34" charset="0"/>
            </a:endParaRPr>
          </a:p>
          <a:p>
            <a:pPr marL="285750" indent="-285750">
              <a:buClr>
                <a:schemeClr val="accent2"/>
              </a:buClr>
              <a:buSzPct val="113000"/>
              <a:buFont typeface="Arial" panose="020B0604020202020204" pitchFamily="34" charset="0"/>
              <a:buChar char="•"/>
            </a:pPr>
            <a:r>
              <a:rPr lang="fr-FR" b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Savoir pratiquer un processus de conseil </a:t>
            </a:r>
            <a:r>
              <a:rPr lang="fr-FR" i="1">
                <a:latin typeface="Calibri Light" panose="020F0302020204030204" pitchFamily="34" charset="0"/>
                <a:cs typeface="Calibri Light" panose="020F0302020204030204" pitchFamily="34" charset="0"/>
              </a:rPr>
              <a:t>(en six étapes) </a:t>
            </a:r>
            <a:r>
              <a:rPr lang="fr-FR" b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conçu pour agir « dans les meilleurs intérêts du client » et assorti d’engagements comportementaux d’éthique et responsabilité professionnelle, </a:t>
            </a:r>
            <a:r>
              <a:rPr lang="fr-FR" i="1">
                <a:latin typeface="Calibri Light" panose="020F0302020204030204" pitchFamily="34" charset="0"/>
                <a:cs typeface="Calibri Light" panose="020F0302020204030204" pitchFamily="34" charset="0"/>
              </a:rPr>
              <a:t>visant l’excellence</a:t>
            </a:r>
          </a:p>
          <a:p>
            <a:pPr>
              <a:buClr>
                <a:schemeClr val="accent2"/>
              </a:buClr>
              <a:buSzPct val="113000"/>
            </a:pPr>
            <a:endParaRPr lang="fr-FR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Clr>
                <a:schemeClr val="accent2"/>
              </a:buClr>
              <a:buSzPct val="113000"/>
              <a:buFont typeface="Arial" panose="020B0604020202020204" pitchFamily="34" charset="0"/>
              <a:buChar char="•"/>
            </a:pPr>
            <a:endParaRPr lang="fr-FR" b="1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Clr>
                <a:schemeClr val="accent2"/>
              </a:buClr>
              <a:buSzPct val="113000"/>
              <a:buFont typeface="Arial" panose="020B0604020202020204" pitchFamily="34" charset="0"/>
              <a:buChar char="•"/>
            </a:pPr>
            <a:r>
              <a:rPr lang="fr-FR" b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Savoir agir efficacement en conformité avec les réglementations </a:t>
            </a:r>
            <a:r>
              <a:rPr lang="fr-FR" sz="2000" b="1" i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qui encadrent les activités du conseil en gestion de patrimoine </a:t>
            </a:r>
          </a:p>
          <a:p>
            <a:pPr>
              <a:buClr>
                <a:schemeClr val="accent2"/>
              </a:buClr>
              <a:buSzPct val="113000"/>
            </a:pPr>
            <a:r>
              <a:rPr lang="fr-FR" sz="2000" b="1" i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fr-FR" i="1">
                <a:latin typeface="Calibri Light" panose="020F0302020204030204" pitchFamily="34" charset="0"/>
                <a:cs typeface="Calibri Light" panose="020F0302020204030204" pitchFamily="34" charset="0"/>
              </a:rPr>
              <a:t>(conseil en investissements financiers – intermédiaire d’assurance – conseil en opérations de banque et services de paiement </a:t>
            </a:r>
            <a:br>
              <a:rPr lang="fr-FR" i="1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i="1">
                <a:latin typeface="Calibri Light" panose="020F0302020204030204" pitchFamily="34" charset="0"/>
                <a:cs typeface="Calibri Light" panose="020F0302020204030204" pitchFamily="34" charset="0"/>
              </a:rPr>
              <a:t>    – intermédiaire en opérations immobilières avec carte T)</a:t>
            </a:r>
            <a:endParaRPr lang="fr-FR" b="1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Clr>
                <a:schemeClr val="accent2"/>
              </a:buClr>
              <a:buSzPct val="113000"/>
              <a:buFont typeface="Arial" panose="020B0604020202020204" pitchFamily="34" charset="0"/>
              <a:buChar char="•"/>
            </a:pPr>
            <a:endParaRPr lang="fr-FR" sz="160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8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8DA7E07F-6550-48EF-B415-7F10FF8192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173182"/>
              </p:ext>
            </p:extLst>
          </p:nvPr>
        </p:nvGraphicFramePr>
        <p:xfrm>
          <a:off x="2001341" y="2087592"/>
          <a:ext cx="8005314" cy="4819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7584">
                  <a:extLst>
                    <a:ext uri="{9D8B030D-6E8A-4147-A177-3AD203B41FA5}">
                      <a16:colId xmlns:a16="http://schemas.microsoft.com/office/drawing/2014/main" val="2907338436"/>
                    </a:ext>
                  </a:extLst>
                </a:gridCol>
                <a:gridCol w="3647730">
                  <a:extLst>
                    <a:ext uri="{9D8B030D-6E8A-4147-A177-3AD203B41FA5}">
                      <a16:colId xmlns:a16="http://schemas.microsoft.com/office/drawing/2014/main" val="208428044"/>
                    </a:ext>
                  </a:extLst>
                </a:gridCol>
              </a:tblGrid>
              <a:tr h="462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Chapitre 1. </a:t>
                      </a:r>
                      <a:r>
                        <a:rPr lang="fr-FR" sz="1400">
                          <a:solidFill>
                            <a:srgbClr val="FF0000"/>
                          </a:solidFill>
                          <a:effectLst/>
                        </a:rPr>
                        <a:t>Capacité juridique, besoin et principes de protection des personnes</a:t>
                      </a:r>
                      <a:endParaRPr lang="fr-FR" sz="120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 </a:t>
                      </a:r>
                      <a:endParaRPr lang="fr-FR" sz="105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22" marR="423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FF0000"/>
                          </a:solidFill>
                          <a:effectLst/>
                        </a:rPr>
                        <a:t>Des actions de protection des mineurs et des majeurs</a:t>
                      </a:r>
                      <a:endParaRPr lang="fr-FR" sz="120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 </a:t>
                      </a:r>
                      <a:endParaRPr lang="fr-FR" sz="105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22" marR="42322" marT="0" marB="0"/>
                </a:tc>
                <a:extLst>
                  <a:ext uri="{0D108BD9-81ED-4DB2-BD59-A6C34878D82A}">
                    <a16:rowId xmlns:a16="http://schemas.microsoft.com/office/drawing/2014/main" val="2624657729"/>
                  </a:ext>
                </a:extLst>
              </a:tr>
              <a:tr h="124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8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2322" marR="423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7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22" marR="42322" marT="0" marB="0"/>
                </a:tc>
                <a:extLst>
                  <a:ext uri="{0D108BD9-81ED-4DB2-BD59-A6C34878D82A}">
                    <a16:rowId xmlns:a16="http://schemas.microsoft.com/office/drawing/2014/main" val="1280335966"/>
                  </a:ext>
                </a:extLst>
              </a:tr>
              <a:tr h="4105745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408940" algn="l"/>
                        </a:tabLst>
                      </a:pPr>
                      <a:r>
                        <a:rPr lang="fr-FR" sz="1000">
                          <a:solidFill>
                            <a:srgbClr val="FF0000"/>
                          </a:solidFill>
                          <a:effectLst/>
                        </a:rPr>
                        <a:t>La capacité juridique d’une personne : définition et droits attachés </a:t>
                      </a:r>
                    </a:p>
                    <a:p>
                      <a:pPr marL="41021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Une aptitude à acquérir et exercer des droits Le droit d'accomplir des actes de conservation, d'administration et de disposition des biens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408940" algn="l"/>
                        </a:tabLst>
                      </a:pPr>
                      <a:r>
                        <a:rPr lang="fr-FR" sz="1000">
                          <a:solidFill>
                            <a:srgbClr val="FF0000"/>
                          </a:solidFill>
                          <a:effectLst/>
                        </a:rPr>
                        <a:t>Les restrictions de capacité juridique</a:t>
                      </a:r>
                    </a:p>
                    <a:p>
                      <a:pPr marL="4102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Des incapacités d’exercice des droits, totales ou spéciales</a:t>
                      </a:r>
                    </a:p>
                    <a:p>
                      <a:pPr marL="41021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Des incapacités spéciales de jouissance des droits</a:t>
                      </a: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</a:p>
                    <a:p>
                      <a:pPr marL="342900" lvl="0" indent="-342900" algn="l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408940" algn="l"/>
                        </a:tabLst>
                      </a:pPr>
                      <a:r>
                        <a:rPr lang="fr-FR" sz="1000">
                          <a:solidFill>
                            <a:srgbClr val="FF0000"/>
                          </a:solidFill>
                          <a:effectLst/>
                        </a:rPr>
                        <a:t>Des personnes vulnérables à protéger </a:t>
                      </a:r>
                    </a:p>
                    <a:p>
                      <a:pPr marL="41021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Les mineurs non émancipés, sous autorité parentale, et les mineurs émancipés</a:t>
                      </a:r>
                    </a:p>
                    <a:p>
                      <a:pPr marL="41021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Les majeurs vulnérables</a:t>
                      </a: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</a:p>
                    <a:p>
                      <a:pPr marL="342900" lvl="0" indent="-342900" algn="l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408940" algn="l"/>
                        </a:tabLst>
                      </a:pPr>
                      <a:r>
                        <a:rPr lang="fr-FR" sz="1000">
                          <a:solidFill>
                            <a:srgbClr val="FF0000"/>
                          </a:solidFill>
                          <a:effectLst/>
                        </a:rPr>
                        <a:t>Finalité et principes de la protection des personnes vulnérables</a:t>
                      </a:r>
                    </a:p>
                    <a:p>
                      <a:pPr marL="41021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Protection :</a:t>
                      </a:r>
                    </a:p>
                    <a:p>
                      <a:pPr marL="41021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dans l’intérêt de la personne et en favorisant son autonomie</a:t>
                      </a:r>
                    </a:p>
                    <a:p>
                      <a:pPr marL="41021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devoir des familles et de la collectivité publique</a:t>
                      </a:r>
                    </a:p>
                    <a:p>
                      <a:pPr marL="41021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Mesures de protection :</a:t>
                      </a:r>
                    </a:p>
                    <a:p>
                      <a:pPr marL="41021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définies en vertu des principes de nécessité, de subsidiarité et de proportionnalité et </a:t>
                      </a:r>
                    </a:p>
                    <a:p>
                      <a:pPr marL="41021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dans le respect des libertés individuelles, des droits fondamentaux et de la dignité de la personne</a:t>
                      </a:r>
                    </a:p>
                    <a:p>
                      <a:pPr marL="41021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Le principe d’interdiction de l’abus de faiblesse</a:t>
                      </a:r>
                      <a:endParaRPr lang="fr-FR" sz="8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22" marR="4232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</a:p>
                    <a:p>
                      <a:pPr marL="45720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</a:p>
                    <a:p>
                      <a:pPr marL="45720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</a:p>
                    <a:p>
                      <a:pPr marL="45720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FR" sz="1200">
                          <a:solidFill>
                            <a:srgbClr val="FF0000"/>
                          </a:solidFill>
                          <a:effectLst/>
                        </a:rPr>
                        <a:t>Surveiller le mineur émancipé </a:t>
                      </a:r>
                    </a:p>
                    <a:p>
                      <a:pPr marL="45720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FR" sz="1200">
                          <a:solidFill>
                            <a:srgbClr val="FF0000"/>
                          </a:solidFill>
                          <a:effectLst/>
                        </a:rPr>
                        <a:t>Protéger un mineur ordinaire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Mise sous administration légale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Mise sous tutelle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FR" sz="1200">
                          <a:solidFill>
                            <a:srgbClr val="FF0000"/>
                          </a:solidFill>
                          <a:effectLst/>
                        </a:rPr>
                        <a:t>Choisir un mode de protection pour un majeur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i="1">
                          <a:effectLst/>
                        </a:rPr>
                        <a:t>Les organes de protection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Mise sous sauvegarde de justice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Curatelle et tutelle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Habilitation familiale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Mandat de protection future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Fiducie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i="1">
                          <a:effectLst/>
                        </a:rPr>
                        <a:t>Stratégies de choix de la mesure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fr-FR" sz="1200" b="0">
                          <a:solidFill>
                            <a:srgbClr val="FF0000"/>
                          </a:solidFill>
                          <a:effectLst/>
                        </a:rPr>
                        <a:t>Gérer le patrimoine d’une personne protégée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Le tableau des actes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La gestion des composantes du patrimoin</a:t>
                      </a:r>
                      <a:r>
                        <a:rPr lang="fr-FR" sz="1100">
                          <a:effectLst/>
                        </a:rPr>
                        <a:t>e</a:t>
                      </a:r>
                      <a:endParaRPr lang="fr-FR" sz="7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22" marR="42322" marT="0" marB="0"/>
                </a:tc>
                <a:extLst>
                  <a:ext uri="{0D108BD9-81ED-4DB2-BD59-A6C34878D82A}">
                    <a16:rowId xmlns:a16="http://schemas.microsoft.com/office/drawing/2014/main" val="2323370709"/>
                  </a:ext>
                </a:extLst>
              </a:tr>
            </a:tbl>
          </a:graphicData>
        </a:graphic>
      </p:graphicFrame>
      <p:pic>
        <p:nvPicPr>
          <p:cNvPr id="2050" name="Image 31">
            <a:extLst>
              <a:ext uri="{FF2B5EF4-FFF2-40B4-BE49-F238E27FC236}">
                <a16:creationId xmlns:a16="http://schemas.microsoft.com/office/drawing/2014/main" id="{7EDF0E94-6EF4-4690-A35B-693765091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696" y="1810048"/>
            <a:ext cx="515117" cy="47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 32">
            <a:extLst>
              <a:ext uri="{FF2B5EF4-FFF2-40B4-BE49-F238E27FC236}">
                <a16:creationId xmlns:a16="http://schemas.microsoft.com/office/drawing/2014/main" id="{8743C441-A405-4227-A0E3-DC99E1D1E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b="9669"/>
          <a:stretch>
            <a:fillRect/>
          </a:stretch>
        </p:blipFill>
        <p:spPr bwMode="auto">
          <a:xfrm>
            <a:off x="7663551" y="1806110"/>
            <a:ext cx="280773" cy="2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 de texte 2">
            <a:extLst>
              <a:ext uri="{FF2B5EF4-FFF2-40B4-BE49-F238E27FC236}">
                <a16:creationId xmlns:a16="http://schemas.microsoft.com/office/drawing/2014/main" id="{9B9A2B4F-3ED1-4D1B-A2DE-8ED09DA0F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3462" y="1429863"/>
            <a:ext cx="5765800" cy="3730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Leçon 1 - Les personnes et les actifs patrimoniaux</a:t>
            </a:r>
            <a:endParaRPr kumimoji="0" lang="fr-FR" altLang="fr-FR" sz="1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FE96EF-4947-402C-98B0-B6BF8FC890B4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484408" y="519916"/>
            <a:ext cx="92216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fr-FR" altLang="fr-FR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Module 1 Situation juridique des personnes et des biens et stratégies patrimoniales civiles </a:t>
            </a:r>
            <a:endParaRPr kumimoji="0" lang="fr-FR" altLang="fr-FR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Hexagone 7">
            <a:extLst>
              <a:ext uri="{FF2B5EF4-FFF2-40B4-BE49-F238E27FC236}">
                <a16:creationId xmlns:a16="http://schemas.microsoft.com/office/drawing/2014/main" id="{9096F5E6-1389-4673-9F36-DBCB1259FA7C}"/>
              </a:ext>
            </a:extLst>
          </p:cNvPr>
          <p:cNvSpPr/>
          <p:nvPr/>
        </p:nvSpPr>
        <p:spPr>
          <a:xfrm>
            <a:off x="38812" y="3626896"/>
            <a:ext cx="1557075" cy="840179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/>
              <a:t>Situation </a:t>
            </a:r>
          </a:p>
          <a:p>
            <a:pPr algn="ctr"/>
            <a:r>
              <a:rPr lang="fr-FR" sz="1600"/>
              <a:t>Règles</a:t>
            </a:r>
          </a:p>
        </p:txBody>
      </p:sp>
      <p:sp>
        <p:nvSpPr>
          <p:cNvPr id="9" name="Éclair 8">
            <a:extLst>
              <a:ext uri="{FF2B5EF4-FFF2-40B4-BE49-F238E27FC236}">
                <a16:creationId xmlns:a16="http://schemas.microsoft.com/office/drawing/2014/main" id="{F092BE24-6D9E-4E1E-BE09-914B61F6B9AB}"/>
              </a:ext>
            </a:extLst>
          </p:cNvPr>
          <p:cNvSpPr/>
          <p:nvPr/>
        </p:nvSpPr>
        <p:spPr>
          <a:xfrm rot="16200000">
            <a:off x="1459339" y="3508693"/>
            <a:ext cx="465988" cy="436896"/>
          </a:xfrm>
          <a:prstGeom prst="lightningBol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Hexagone 9">
            <a:extLst>
              <a:ext uri="{FF2B5EF4-FFF2-40B4-BE49-F238E27FC236}">
                <a16:creationId xmlns:a16="http://schemas.microsoft.com/office/drawing/2014/main" id="{6C08738F-C124-40AC-B572-204D3F77A4C8}"/>
              </a:ext>
            </a:extLst>
          </p:cNvPr>
          <p:cNvSpPr/>
          <p:nvPr/>
        </p:nvSpPr>
        <p:spPr>
          <a:xfrm>
            <a:off x="10468196" y="3661994"/>
            <a:ext cx="1707938" cy="875500"/>
          </a:xfrm>
          <a:prstGeom prst="hexagon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/>
              <a:t>Interventions</a:t>
            </a:r>
          </a:p>
        </p:txBody>
      </p:sp>
      <p:sp>
        <p:nvSpPr>
          <p:cNvPr id="11" name="Éclair 10">
            <a:extLst>
              <a:ext uri="{FF2B5EF4-FFF2-40B4-BE49-F238E27FC236}">
                <a16:creationId xmlns:a16="http://schemas.microsoft.com/office/drawing/2014/main" id="{B5200C85-161A-48E2-8269-326AA15B900D}"/>
              </a:ext>
            </a:extLst>
          </p:cNvPr>
          <p:cNvSpPr/>
          <p:nvPr/>
        </p:nvSpPr>
        <p:spPr>
          <a:xfrm rot="9096323">
            <a:off x="10110800" y="3331706"/>
            <a:ext cx="537946" cy="574099"/>
          </a:xfrm>
          <a:prstGeom prst="lightningBol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591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6" y="567550"/>
            <a:ext cx="1860932" cy="226457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516" y="628606"/>
            <a:ext cx="803617" cy="56050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98584" y="6088828"/>
            <a:ext cx="10838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>
                <a:solidFill>
                  <a:schemeClr val="bg1"/>
                </a:solidFill>
              </a:rPr>
              <a:t>CGPC  –  32, Place Saint-Georges 75009 Paris -  01 40 06 08 08  - </a:t>
            </a:r>
            <a:r>
              <a:rPr lang="fr-FR" sz="1050">
                <a:solidFill>
                  <a:schemeClr val="bg1"/>
                </a:solidFill>
                <a:hlinkClick r:id="rId4"/>
              </a:rPr>
              <a:t>charlottegomis@cgpc.fr</a:t>
            </a:r>
            <a:r>
              <a:rPr lang="fr-FR" sz="105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FFAF0817-5307-A0F2-23BE-A45C091D86DF}"/>
              </a:ext>
            </a:extLst>
          </p:cNvPr>
          <p:cNvSpPr txBox="1">
            <a:spLocks/>
          </p:cNvSpPr>
          <p:nvPr/>
        </p:nvSpPr>
        <p:spPr>
          <a:xfrm>
            <a:off x="1634067" y="1151744"/>
            <a:ext cx="10377407" cy="14051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cap="small" dirty="0"/>
              <a:t>PREPARATION A LA CERTIFICATION ECGP</a:t>
            </a:r>
          </a:p>
          <a:p>
            <a:pPr algn="ctr"/>
            <a:r>
              <a:rPr lang="fr-FR" sz="3500" cap="small" dirty="0"/>
              <a:t>PROMOTION EC19</a:t>
            </a:r>
          </a:p>
          <a:p>
            <a:pPr algn="ctr"/>
            <a:r>
              <a:rPr lang="fr-FR" sz="3500" cap="small" dirty="0"/>
              <a:t>Livret d’accueil 1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9B97E962-58C5-F775-0A61-8FEEA511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84" y="3143555"/>
            <a:ext cx="11029950" cy="772376"/>
          </a:xfrm>
        </p:spPr>
        <p:txBody>
          <a:bodyPr>
            <a:normAutofit/>
          </a:bodyPr>
          <a:lstStyle/>
          <a:p>
            <a:pPr algn="ctr"/>
            <a:r>
              <a:rPr lang="fr-FR" sz="4400" cap="small" dirty="0"/>
              <a:t>II. Programme et Epreuves</a:t>
            </a:r>
            <a:endParaRPr lang="fr-FR" sz="3200" i="1" cap="small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58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3616" y="1857765"/>
            <a:ext cx="11029615" cy="3678303"/>
          </a:xfrm>
        </p:spPr>
        <p:txBody>
          <a:bodyPr/>
          <a:lstStyle/>
          <a:p>
            <a:pPr marL="0" indent="0">
              <a:buNone/>
            </a:pPr>
            <a:endParaRPr lang="fr-FR" sz="240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 sz="240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 sz="240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 sz="240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 sz="240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575557477"/>
              </p:ext>
            </p:extLst>
          </p:nvPr>
        </p:nvGraphicFramePr>
        <p:xfrm>
          <a:off x="3496236" y="2076226"/>
          <a:ext cx="8982635" cy="4593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à coins arrondis 8"/>
          <p:cNvSpPr/>
          <p:nvPr/>
        </p:nvSpPr>
        <p:spPr>
          <a:xfrm>
            <a:off x="581192" y="2418460"/>
            <a:ext cx="4144632" cy="2178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>
                <a:solidFill>
                  <a:schemeClr val="accent1">
                    <a:lumMod val="50000"/>
                  </a:schemeClr>
                </a:solidFill>
              </a:rPr>
              <a:t>Module 1</a:t>
            </a:r>
          </a:p>
          <a:p>
            <a:pPr algn="ctr"/>
            <a:r>
              <a:rPr lang="fr-FR" sz="4000" b="1">
                <a:solidFill>
                  <a:srgbClr val="C1E7FF"/>
                </a:solidFill>
              </a:rPr>
              <a:t> </a:t>
            </a:r>
            <a:endParaRPr lang="fr-FR" sz="2400" i="1">
              <a:solidFill>
                <a:srgbClr val="C1E7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51174" y="3696917"/>
            <a:ext cx="3404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>
                <a:solidFill>
                  <a:schemeClr val="accent1">
                    <a:lumMod val="50000"/>
                  </a:schemeClr>
                </a:solidFill>
                <a:latin typeface="+mj-lt"/>
                <a:ea typeface="PMingLiU-ExtB" panose="02020500000000000000" pitchFamily="18" charset="-120"/>
              </a:rPr>
              <a:t>Situation juridique des personnes et des biens et « stratégies patrimoniales civiles »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0B38B6E-E7D8-4EE6-A05B-2AF792279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701676"/>
            <a:ext cx="11029950" cy="514650"/>
          </a:xfrm>
        </p:spPr>
        <p:txBody>
          <a:bodyPr>
            <a:normAutofit/>
          </a:bodyPr>
          <a:lstStyle/>
          <a:p>
            <a:pPr algn="ctr"/>
            <a:r>
              <a:rPr lang="fr-FR" sz="2400" b="1"/>
              <a:t>Le programme DE LA FORMATION PREPARATOIRE</a:t>
            </a:r>
          </a:p>
        </p:txBody>
      </p:sp>
    </p:spTree>
    <p:extLst>
      <p:ext uri="{BB962C8B-B14F-4D97-AF65-F5344CB8AC3E}">
        <p14:creationId xmlns:p14="http://schemas.microsoft.com/office/powerpoint/2010/main" val="91656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3616" y="1857766"/>
            <a:ext cx="11029615" cy="3678303"/>
          </a:xfrm>
        </p:spPr>
        <p:txBody>
          <a:bodyPr/>
          <a:lstStyle/>
          <a:p>
            <a:pPr marL="0" indent="0">
              <a:buNone/>
            </a:pPr>
            <a:endParaRPr lang="fr-FR" sz="240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 sz="240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 sz="240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 sz="240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 sz="240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/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378160235"/>
              </p:ext>
            </p:extLst>
          </p:nvPr>
        </p:nvGraphicFramePr>
        <p:xfrm>
          <a:off x="3496236" y="2076226"/>
          <a:ext cx="8982635" cy="4593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à coins arrondis 11"/>
          <p:cNvSpPr/>
          <p:nvPr/>
        </p:nvSpPr>
        <p:spPr>
          <a:xfrm>
            <a:off x="581192" y="2345267"/>
            <a:ext cx="3777163" cy="2616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>
                <a:solidFill>
                  <a:schemeClr val="accent1">
                    <a:lumMod val="50000"/>
                  </a:schemeClr>
                </a:solidFill>
              </a:rPr>
              <a:t>Module 2</a:t>
            </a:r>
          </a:p>
          <a:p>
            <a:pPr algn="ctr"/>
            <a:endParaRPr lang="fr-FR" sz="4000" b="1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fr-FR" sz="2400" i="1">
              <a:solidFill>
                <a:srgbClr val="C1E7FF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28983" y="3756186"/>
            <a:ext cx="34815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>
                <a:solidFill>
                  <a:schemeClr val="accent1">
                    <a:lumMod val="50000"/>
                  </a:schemeClr>
                </a:solidFill>
                <a:latin typeface="+mj-lt"/>
                <a:ea typeface="PMingLiU-ExtB" panose="02020500000000000000" pitchFamily="18" charset="-120"/>
              </a:rPr>
              <a:t>2.1 Gestion des finances de la famille</a:t>
            </a:r>
          </a:p>
          <a:p>
            <a:pPr algn="ctr"/>
            <a:endParaRPr lang="fr-FR" sz="1600">
              <a:solidFill>
                <a:schemeClr val="accent1">
                  <a:lumMod val="50000"/>
                </a:schemeClr>
              </a:solidFill>
              <a:latin typeface="+mj-lt"/>
              <a:ea typeface="PMingLiU-ExtB" panose="02020500000000000000" pitchFamily="18" charset="-120"/>
            </a:endParaRPr>
          </a:p>
          <a:p>
            <a:pPr algn="ctr"/>
            <a:r>
              <a:rPr lang="fr-FR" sz="1600">
                <a:solidFill>
                  <a:schemeClr val="accent1">
                    <a:lumMod val="50000"/>
                  </a:schemeClr>
                </a:solidFill>
                <a:latin typeface="+mj-lt"/>
                <a:ea typeface="PMingLiU-ExtB" panose="02020500000000000000" pitchFamily="18" charset="-120"/>
              </a:rPr>
              <a:t>2.2 Audit et stratégies d’investissements patrimoniaux</a:t>
            </a:r>
          </a:p>
          <a:p>
            <a:pPr algn="ctr"/>
            <a:endParaRPr lang="fr-FR" sz="1600">
              <a:solidFill>
                <a:schemeClr val="accent1">
                  <a:lumMod val="50000"/>
                </a:schemeClr>
              </a:solidFill>
              <a:latin typeface="+mj-lt"/>
              <a:ea typeface="PMingLiU-ExtB" panose="02020500000000000000" pitchFamily="18" charset="-12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B6BE374-92D3-7DFA-3A36-4979D44C654D}"/>
              </a:ext>
            </a:extLst>
          </p:cNvPr>
          <p:cNvSpPr txBox="1">
            <a:spLocks/>
          </p:cNvSpPr>
          <p:nvPr/>
        </p:nvSpPr>
        <p:spPr>
          <a:xfrm>
            <a:off x="581025" y="701676"/>
            <a:ext cx="11029950" cy="514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400" b="1"/>
              <a:t>Le programme DE LA FORMATION PREPARATOIRE</a:t>
            </a:r>
          </a:p>
        </p:txBody>
      </p:sp>
    </p:spTree>
    <p:extLst>
      <p:ext uri="{BB962C8B-B14F-4D97-AF65-F5344CB8AC3E}">
        <p14:creationId xmlns:p14="http://schemas.microsoft.com/office/powerpoint/2010/main" val="166619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3A3EAB-CF94-B30D-4D52-D66732516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64397"/>
            <a:ext cx="11029616" cy="536019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rgbClr val="FFFEFF"/>
                </a:solidFill>
              </a:rPr>
              <a:t>CGPC est : 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89BF965D-26C1-CCFB-5C0C-4E7BD13F7A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053904"/>
              </p:ext>
            </p:extLst>
          </p:nvPr>
        </p:nvGraphicFramePr>
        <p:xfrm>
          <a:off x="934454" y="2373831"/>
          <a:ext cx="9934425" cy="256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e 6">
            <a:extLst>
              <a:ext uri="{FF2B5EF4-FFF2-40B4-BE49-F238E27FC236}">
                <a16:creationId xmlns:a16="http://schemas.microsoft.com/office/drawing/2014/main" id="{90DA4E2B-6AA7-7C55-2508-35713EDAAE14}"/>
              </a:ext>
            </a:extLst>
          </p:cNvPr>
          <p:cNvGrpSpPr/>
          <p:nvPr/>
        </p:nvGrpSpPr>
        <p:grpSpPr>
          <a:xfrm>
            <a:off x="1366948" y="4102031"/>
            <a:ext cx="579252" cy="541046"/>
            <a:chOff x="1239038" y="4676777"/>
            <a:chExt cx="579252" cy="54104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1519E04-B99E-C687-150A-C65910F40D34}"/>
                </a:ext>
              </a:extLst>
            </p:cNvPr>
            <p:cNvSpPr/>
            <p:nvPr/>
          </p:nvSpPr>
          <p:spPr>
            <a:xfrm>
              <a:off x="1239038" y="4676777"/>
              <a:ext cx="579252" cy="541046"/>
            </a:xfrm>
            <a:custGeom>
              <a:avLst/>
              <a:gdLst/>
              <a:ahLst/>
              <a:cxnLst/>
              <a:rect l="l" t="t" r="r" b="b"/>
              <a:pathLst>
                <a:path w="5532538" h="4845581">
                  <a:moveTo>
                    <a:pt x="0" y="0"/>
                  </a:moveTo>
                  <a:lnTo>
                    <a:pt x="5532538" y="0"/>
                  </a:lnTo>
                  <a:lnTo>
                    <a:pt x="5532538" y="4845581"/>
                  </a:lnTo>
                  <a:lnTo>
                    <a:pt x="0" y="4845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2411B2-A728-3A87-EB0C-A7DEC71E61E0}"/>
                </a:ext>
              </a:extLst>
            </p:cNvPr>
            <p:cNvSpPr txBox="1"/>
            <p:nvPr/>
          </p:nvSpPr>
          <p:spPr>
            <a:xfrm>
              <a:off x="1294664" y="4719675"/>
              <a:ext cx="468000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900" b="1" spc="3" err="1">
                  <a:solidFill>
                    <a:srgbClr val="9A192B"/>
                  </a:solidFill>
                  <a:latin typeface="Aileron Bold"/>
                </a:rPr>
                <a:t>Titre</a:t>
              </a:r>
              <a:r>
                <a:rPr lang="en-US" sz="900" b="1" spc="3">
                  <a:solidFill>
                    <a:srgbClr val="9A192B"/>
                  </a:solidFill>
                  <a:latin typeface="Aileron Bold"/>
                </a:rPr>
                <a:t> RNCP</a:t>
              </a:r>
            </a:p>
          </p:txBody>
        </p:sp>
      </p:grpSp>
      <p:sp>
        <p:nvSpPr>
          <p:cNvPr id="11" name="Freeform 2">
            <a:extLst>
              <a:ext uri="{FF2B5EF4-FFF2-40B4-BE49-F238E27FC236}">
                <a16:creationId xmlns:a16="http://schemas.microsoft.com/office/drawing/2014/main" id="{1E2EEC98-AB66-7AF9-B97E-7700CA8C10D1}"/>
              </a:ext>
            </a:extLst>
          </p:cNvPr>
          <p:cNvSpPr/>
          <p:nvPr/>
        </p:nvSpPr>
        <p:spPr>
          <a:xfrm>
            <a:off x="1323121" y="1836949"/>
            <a:ext cx="888594" cy="1273065"/>
          </a:xfrm>
          <a:custGeom>
            <a:avLst/>
            <a:gdLst/>
            <a:ahLst/>
            <a:cxnLst/>
            <a:rect l="l" t="t" r="r" b="b"/>
            <a:pathLst>
              <a:path w="2765227" h="4229793">
                <a:moveTo>
                  <a:pt x="0" y="0"/>
                </a:moveTo>
                <a:lnTo>
                  <a:pt x="2765228" y="0"/>
                </a:lnTo>
                <a:lnTo>
                  <a:pt x="2765228" y="4229793"/>
                </a:lnTo>
                <a:lnTo>
                  <a:pt x="0" y="422979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46A7B5AF-1293-477F-FB43-EA8BE29CEF36}"/>
              </a:ext>
            </a:extLst>
          </p:cNvPr>
          <p:cNvSpPr/>
          <p:nvPr/>
        </p:nvSpPr>
        <p:spPr>
          <a:xfrm>
            <a:off x="8630986" y="1737298"/>
            <a:ext cx="1513678" cy="1273065"/>
          </a:xfrm>
          <a:custGeom>
            <a:avLst/>
            <a:gdLst/>
            <a:ahLst/>
            <a:cxnLst/>
            <a:rect l="l" t="t" r="r" b="b"/>
            <a:pathLst>
              <a:path w="4395067" h="3961055">
                <a:moveTo>
                  <a:pt x="0" y="0"/>
                </a:moveTo>
                <a:lnTo>
                  <a:pt x="4395068" y="0"/>
                </a:lnTo>
                <a:lnTo>
                  <a:pt x="4395068" y="3961054"/>
                </a:lnTo>
                <a:lnTo>
                  <a:pt x="0" y="396105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E6B8CD78-2CDD-74DB-5A25-CDC6DA46BC61}"/>
              </a:ext>
            </a:extLst>
          </p:cNvPr>
          <p:cNvSpPr/>
          <p:nvPr/>
        </p:nvSpPr>
        <p:spPr>
          <a:xfrm>
            <a:off x="5211884" y="1838525"/>
            <a:ext cx="1628863" cy="1396529"/>
          </a:xfrm>
          <a:custGeom>
            <a:avLst/>
            <a:gdLst/>
            <a:ahLst/>
            <a:cxnLst/>
            <a:rect l="l" t="t" r="r" b="b"/>
            <a:pathLst>
              <a:path w="3876048" h="3585345">
                <a:moveTo>
                  <a:pt x="0" y="0"/>
                </a:moveTo>
                <a:lnTo>
                  <a:pt x="3876048" y="0"/>
                </a:lnTo>
                <a:lnTo>
                  <a:pt x="3876048" y="3585345"/>
                </a:lnTo>
                <a:lnTo>
                  <a:pt x="0" y="35853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3" name="Image 2" descr="Une image contenant logo, Graphique, Police, capture d’écran&#10;&#10;Description générée automatiquement">
            <a:extLst>
              <a:ext uri="{FF2B5EF4-FFF2-40B4-BE49-F238E27FC236}">
                <a16:creationId xmlns:a16="http://schemas.microsoft.com/office/drawing/2014/main" id="{3C042673-7BBA-3A21-38A4-664EBC22E7B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46515" y="4059510"/>
            <a:ext cx="677454" cy="67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3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3616" y="1857766"/>
            <a:ext cx="11029615" cy="3678303"/>
          </a:xfrm>
        </p:spPr>
        <p:txBody>
          <a:bodyPr/>
          <a:lstStyle/>
          <a:p>
            <a:pPr marL="0" indent="0">
              <a:buNone/>
            </a:pPr>
            <a:endParaRPr lang="fr-FR" sz="240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 sz="240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 sz="240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 sz="240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 sz="240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2694173787"/>
              </p:ext>
            </p:extLst>
          </p:nvPr>
        </p:nvGraphicFramePr>
        <p:xfrm>
          <a:off x="3363557" y="1983550"/>
          <a:ext cx="9197789" cy="4564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ctangle à coins arrondis 10"/>
          <p:cNvSpPr/>
          <p:nvPr/>
        </p:nvSpPr>
        <p:spPr>
          <a:xfrm>
            <a:off x="581192" y="2306973"/>
            <a:ext cx="4150199" cy="272222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>
                <a:solidFill>
                  <a:schemeClr val="accent1">
                    <a:lumMod val="50000"/>
                  </a:schemeClr>
                </a:solidFill>
              </a:rPr>
              <a:t>Module 3</a:t>
            </a:r>
          </a:p>
          <a:p>
            <a:pPr algn="ctr"/>
            <a:endParaRPr lang="fr-FR" sz="4000" b="1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4000" b="1">
                <a:solidFill>
                  <a:srgbClr val="C1E7FF"/>
                </a:solidFill>
              </a:rPr>
              <a:t> </a:t>
            </a:r>
            <a:endParaRPr lang="fr-FR" sz="2400" i="1">
              <a:solidFill>
                <a:srgbClr val="C1E7FF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84844" y="3434828"/>
            <a:ext cx="25428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>
                <a:solidFill>
                  <a:schemeClr val="accent1">
                    <a:lumMod val="50000"/>
                  </a:schemeClr>
                </a:solidFill>
                <a:latin typeface="+mj-lt"/>
                <a:ea typeface="PMingLiU-ExtB" panose="02020500000000000000" pitchFamily="18" charset="-120"/>
              </a:rPr>
              <a:t>Audit assurantiel/social et stratégies de protection des personnes et du patrimoine de la famille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6B175DD-3130-EB2B-FEFF-015D4698F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701676"/>
            <a:ext cx="11029950" cy="514650"/>
          </a:xfrm>
        </p:spPr>
        <p:txBody>
          <a:bodyPr>
            <a:normAutofit/>
          </a:bodyPr>
          <a:lstStyle/>
          <a:p>
            <a:pPr algn="ctr"/>
            <a:r>
              <a:rPr lang="fr-FR" sz="2400" b="1"/>
              <a:t>Le programme DE LA FORMATION PREPARATOIRE</a:t>
            </a:r>
          </a:p>
        </p:txBody>
      </p:sp>
    </p:spTree>
    <p:extLst>
      <p:ext uri="{BB962C8B-B14F-4D97-AF65-F5344CB8AC3E}">
        <p14:creationId xmlns:p14="http://schemas.microsoft.com/office/powerpoint/2010/main" val="652453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3616" y="1857766"/>
            <a:ext cx="11029615" cy="3678303"/>
          </a:xfrm>
        </p:spPr>
        <p:txBody>
          <a:bodyPr/>
          <a:lstStyle/>
          <a:p>
            <a:pPr marL="0" indent="0">
              <a:buNone/>
            </a:pPr>
            <a:endParaRPr lang="fr-FR" sz="240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 sz="240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 sz="240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 sz="240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 sz="240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171852656"/>
              </p:ext>
            </p:extLst>
          </p:nvPr>
        </p:nvGraphicFramePr>
        <p:xfrm>
          <a:off x="3496235" y="2076226"/>
          <a:ext cx="8982635" cy="4593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à coins arrondis 10"/>
          <p:cNvSpPr/>
          <p:nvPr/>
        </p:nvSpPr>
        <p:spPr>
          <a:xfrm>
            <a:off x="473616" y="2374085"/>
            <a:ext cx="4031272" cy="23236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>
                <a:solidFill>
                  <a:schemeClr val="accent1">
                    <a:lumMod val="50000"/>
                  </a:schemeClr>
                </a:solidFill>
              </a:rPr>
              <a:t>Module 4</a:t>
            </a:r>
          </a:p>
          <a:p>
            <a:pPr algn="ctr"/>
            <a:r>
              <a:rPr lang="fr-FR" sz="4000" b="1">
                <a:solidFill>
                  <a:srgbClr val="C1E7FF"/>
                </a:solidFill>
              </a:rPr>
              <a:t> </a:t>
            </a:r>
            <a:endParaRPr lang="fr-FR" sz="2400" i="1">
              <a:solidFill>
                <a:srgbClr val="C1E7FF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56684" y="3535926"/>
            <a:ext cx="2865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>
                <a:solidFill>
                  <a:schemeClr val="accent1">
                    <a:lumMod val="50000"/>
                  </a:schemeClr>
                </a:solidFill>
                <a:latin typeface="+mj-lt"/>
                <a:ea typeface="PMingLiU-ExtB" panose="02020500000000000000" pitchFamily="18" charset="-120"/>
              </a:rPr>
              <a:t>Audit de la situation fiscale et gestion de la contribution fiscale de la famille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28536D3A-3D55-4286-9AC6-9CC597D0D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3490"/>
            <a:ext cx="11029616" cy="469005"/>
          </a:xfrm>
        </p:spPr>
        <p:txBody>
          <a:bodyPr>
            <a:normAutofit/>
          </a:bodyPr>
          <a:lstStyle/>
          <a:p>
            <a:pPr algn="ctr"/>
            <a:r>
              <a:rPr lang="fr-FR" sz="2400" b="1"/>
              <a:t>Le programme DE LA FORMATION PREPARATOIRE</a:t>
            </a:r>
          </a:p>
        </p:txBody>
      </p:sp>
    </p:spTree>
    <p:extLst>
      <p:ext uri="{BB962C8B-B14F-4D97-AF65-F5344CB8AC3E}">
        <p14:creationId xmlns:p14="http://schemas.microsoft.com/office/powerpoint/2010/main" val="206865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1087" y="1821693"/>
            <a:ext cx="11029615" cy="3678303"/>
          </a:xfrm>
        </p:spPr>
        <p:txBody>
          <a:bodyPr/>
          <a:lstStyle/>
          <a:p>
            <a:pPr marL="0" indent="0">
              <a:buNone/>
            </a:pPr>
            <a:endParaRPr lang="fr-FR" sz="240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 sz="240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 sz="240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 sz="240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 sz="240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/>
          </a:p>
        </p:txBody>
      </p:sp>
      <p:sp>
        <p:nvSpPr>
          <p:cNvPr id="21" name="Flèche en arc 20"/>
          <p:cNvSpPr/>
          <p:nvPr/>
        </p:nvSpPr>
        <p:spPr>
          <a:xfrm rot="448692">
            <a:off x="5603440" y="1857766"/>
            <a:ext cx="4553148" cy="4553148"/>
          </a:xfrm>
          <a:prstGeom prst="circularArrow">
            <a:avLst>
              <a:gd name="adj1" fmla="val 5544"/>
              <a:gd name="adj2" fmla="val 330680"/>
              <a:gd name="adj3" fmla="val 13754919"/>
              <a:gd name="adj4" fmla="val 17398762"/>
              <a:gd name="adj5" fmla="val 57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4792900" y="2743896"/>
            <a:ext cx="2151358" cy="1075679"/>
            <a:chOff x="3415638" y="2687"/>
            <a:chExt cx="2151358" cy="1075679"/>
          </a:xfrm>
          <a:scene3d>
            <a:camera prst="orthographicFront"/>
            <a:lightRig rig="flat" dir="t"/>
          </a:scene3d>
        </p:grpSpPr>
        <p:sp>
          <p:nvSpPr>
            <p:cNvPr id="12" name="Rectangle à coins arrondis 11"/>
            <p:cNvSpPr/>
            <p:nvPr/>
          </p:nvSpPr>
          <p:spPr>
            <a:xfrm>
              <a:off x="3415638" y="2687"/>
              <a:ext cx="2151358" cy="1075679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68148" y="55197"/>
              <a:ext cx="2046338" cy="9706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/>
                <a:t>Conduire la relation client en conformité avec la réglementation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8994042" y="2735796"/>
            <a:ext cx="2151358" cy="1075679"/>
            <a:chOff x="3415638" y="2687"/>
            <a:chExt cx="2151358" cy="1075679"/>
          </a:xfrm>
          <a:scene3d>
            <a:camera prst="orthographicFront"/>
            <a:lightRig rig="flat" dir="t"/>
          </a:scene3d>
        </p:grpSpPr>
        <p:sp>
          <p:nvSpPr>
            <p:cNvPr id="15" name="Rectangle à coins arrondis 14"/>
            <p:cNvSpPr/>
            <p:nvPr/>
          </p:nvSpPr>
          <p:spPr>
            <a:xfrm>
              <a:off x="3415638" y="2687"/>
              <a:ext cx="2151358" cy="1075679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68148" y="55197"/>
              <a:ext cx="2046338" cy="9706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/>
                <a:t>Comprendre les besoins du client et collecter l’information pertinente</a:t>
              </a:r>
              <a:endParaRPr lang="fr-FR" sz="1300" kern="120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6942357" y="5519424"/>
            <a:ext cx="2151358" cy="1075679"/>
            <a:chOff x="3415638" y="2687"/>
            <a:chExt cx="2151358" cy="1075679"/>
          </a:xfrm>
          <a:scene3d>
            <a:camera prst="orthographicFront"/>
            <a:lightRig rig="flat" dir="t"/>
          </a:scene3d>
        </p:grpSpPr>
        <p:sp>
          <p:nvSpPr>
            <p:cNvPr id="8" name="Rectangle à coins arrondis 7"/>
            <p:cNvSpPr/>
            <p:nvPr/>
          </p:nvSpPr>
          <p:spPr>
            <a:xfrm>
              <a:off x="3415638" y="2687"/>
              <a:ext cx="2151358" cy="1075679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68148" y="55197"/>
              <a:ext cx="2046338" cy="9706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/>
                <a:t>Réaliser un bilan patrimonial global, élaborer des recommandations de stratégie patrimoniale personnalisées et suivre ces recommandations  </a:t>
              </a:r>
              <a:endParaRPr lang="fr-FR" sz="1300" kern="1200"/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5255137" y="2303186"/>
            <a:ext cx="1043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solidFill>
                  <a:schemeClr val="accent1">
                    <a:lumMod val="50000"/>
                  </a:schemeClr>
                </a:solidFill>
              </a:rPr>
              <a:t>Module 7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9644367" y="2301268"/>
            <a:ext cx="1043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solidFill>
                  <a:schemeClr val="accent1">
                    <a:lumMod val="50000"/>
                  </a:schemeClr>
                </a:solidFill>
              </a:rPr>
              <a:t>Module 7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467009" y="5180159"/>
            <a:ext cx="1043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solidFill>
                  <a:schemeClr val="accent1">
                    <a:lumMod val="50000"/>
                  </a:schemeClr>
                </a:solidFill>
              </a:rPr>
              <a:t>Module 6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7445904" y="2786187"/>
            <a:ext cx="1043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solidFill>
                  <a:schemeClr val="accent1">
                    <a:lumMod val="50000"/>
                  </a:schemeClr>
                </a:solidFill>
              </a:rPr>
              <a:t>Module 5</a:t>
            </a:r>
          </a:p>
        </p:txBody>
      </p:sp>
      <p:sp>
        <p:nvSpPr>
          <p:cNvPr id="31" name="Rectangle à coins arrondis 30"/>
          <p:cNvSpPr/>
          <p:nvPr/>
        </p:nvSpPr>
        <p:spPr>
          <a:xfrm>
            <a:off x="188596" y="1821693"/>
            <a:ext cx="4528920" cy="336003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4000" b="1">
                <a:solidFill>
                  <a:schemeClr val="accent1">
                    <a:lumMod val="50000"/>
                  </a:schemeClr>
                </a:solidFill>
              </a:rPr>
              <a:t>Modules 5, 6 et 7</a:t>
            </a:r>
          </a:p>
          <a:p>
            <a:pPr algn="ctr"/>
            <a:r>
              <a:rPr lang="fr-FR" sz="4000" b="1">
                <a:solidFill>
                  <a:srgbClr val="C1E7FF"/>
                </a:solidFill>
              </a:rPr>
              <a:t> </a:t>
            </a:r>
            <a:endParaRPr lang="fr-FR" sz="2400" i="1">
              <a:solidFill>
                <a:srgbClr val="C1E7FF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92441" y="3630564"/>
            <a:ext cx="3642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>
                <a:solidFill>
                  <a:schemeClr val="accent1">
                    <a:lumMod val="50000"/>
                  </a:schemeClr>
                </a:solidFill>
                <a:latin typeface="+mj-lt"/>
                <a:ea typeface="PMingLiU-ExtB" panose="02020500000000000000" pitchFamily="18" charset="-120"/>
              </a:rPr>
              <a:t>5 Réglementation et </a:t>
            </a:r>
            <a:br>
              <a:rPr lang="fr-FR" sz="1600">
                <a:solidFill>
                  <a:schemeClr val="accent1">
                    <a:lumMod val="50000"/>
                  </a:schemeClr>
                </a:solidFill>
                <a:latin typeface="+mj-lt"/>
                <a:ea typeface="PMingLiU-ExtB" panose="02020500000000000000" pitchFamily="18" charset="-120"/>
              </a:rPr>
            </a:br>
            <a:r>
              <a:rPr lang="fr-FR" sz="1600">
                <a:solidFill>
                  <a:schemeClr val="accent1">
                    <a:lumMod val="50000"/>
                  </a:schemeClr>
                </a:solidFill>
                <a:latin typeface="+mj-lt"/>
                <a:ea typeface="PMingLiU-ExtB" panose="02020500000000000000" pitchFamily="18" charset="-120"/>
              </a:rPr>
              <a:t>normes de pratiques du CGP</a:t>
            </a:r>
          </a:p>
          <a:p>
            <a:pPr algn="ctr"/>
            <a:r>
              <a:rPr lang="fr-FR" sz="1600">
                <a:solidFill>
                  <a:schemeClr val="accent1">
                    <a:lumMod val="50000"/>
                  </a:schemeClr>
                </a:solidFill>
                <a:latin typeface="+mj-lt"/>
                <a:ea typeface="PMingLiU-ExtB" panose="02020500000000000000" pitchFamily="18" charset="-120"/>
              </a:rPr>
              <a:t>6 Diagnostic et </a:t>
            </a:r>
            <a:br>
              <a:rPr lang="fr-FR" sz="1600">
                <a:solidFill>
                  <a:schemeClr val="accent1">
                    <a:lumMod val="50000"/>
                  </a:schemeClr>
                </a:solidFill>
                <a:latin typeface="+mj-lt"/>
                <a:ea typeface="PMingLiU-ExtB" panose="02020500000000000000" pitchFamily="18" charset="-120"/>
              </a:rPr>
            </a:br>
            <a:r>
              <a:rPr lang="fr-FR" sz="1600">
                <a:solidFill>
                  <a:schemeClr val="accent1">
                    <a:lumMod val="50000"/>
                  </a:schemeClr>
                </a:solidFill>
                <a:latin typeface="+mj-lt"/>
                <a:ea typeface="PMingLiU-ExtB" panose="02020500000000000000" pitchFamily="18" charset="-120"/>
              </a:rPr>
              <a:t>conseil patrimoniaux globaux</a:t>
            </a:r>
          </a:p>
          <a:p>
            <a:pPr algn="ctr"/>
            <a:r>
              <a:rPr lang="fr-FR" sz="1600">
                <a:solidFill>
                  <a:schemeClr val="accent1">
                    <a:lumMod val="50000"/>
                  </a:schemeClr>
                </a:solidFill>
                <a:latin typeface="+mj-lt"/>
                <a:ea typeface="PMingLiU-ExtB" panose="02020500000000000000" pitchFamily="18" charset="-120"/>
              </a:rPr>
              <a:t>7  Entretien client conforme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B03A05F-04BE-4092-AEA9-4B54A3B57805}"/>
              </a:ext>
            </a:extLst>
          </p:cNvPr>
          <p:cNvSpPr/>
          <p:nvPr/>
        </p:nvSpPr>
        <p:spPr>
          <a:xfrm>
            <a:off x="6944258" y="3143458"/>
            <a:ext cx="1875727" cy="198419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b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Règlementation et normes de pratiques du conseil en gestion de patrimoine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19CB607F-0804-4D42-AC6B-3893A71F9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3490"/>
            <a:ext cx="11029616" cy="469005"/>
          </a:xfrm>
        </p:spPr>
        <p:txBody>
          <a:bodyPr>
            <a:normAutofit/>
          </a:bodyPr>
          <a:lstStyle/>
          <a:p>
            <a:pPr algn="ctr"/>
            <a:r>
              <a:rPr lang="fr-FR" sz="2400" b="1"/>
              <a:t>Le programme DE LA FORMATION PREPARATOIRE</a:t>
            </a:r>
          </a:p>
        </p:txBody>
      </p:sp>
    </p:spTree>
    <p:extLst>
      <p:ext uri="{BB962C8B-B14F-4D97-AF65-F5344CB8AC3E}">
        <p14:creationId xmlns:p14="http://schemas.microsoft.com/office/powerpoint/2010/main" val="158402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/>
          <p:cNvSpPr/>
          <p:nvPr/>
        </p:nvSpPr>
        <p:spPr>
          <a:xfrm>
            <a:off x="467633" y="1375657"/>
            <a:ext cx="5085089" cy="959520"/>
          </a:xfrm>
          <a:prstGeom prst="ellipse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accent2">
                    <a:lumMod val="75000"/>
                  </a:schemeClr>
                </a:solidFill>
              </a:rPr>
              <a:t>L’examen est composé de sept épreuves d’évaluation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94891" y="2920046"/>
            <a:ext cx="2915287" cy="31116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>
                <a:solidFill>
                  <a:schemeClr val="accent2">
                    <a:lumMod val="75000"/>
                  </a:schemeClr>
                </a:solidFill>
              </a:rPr>
              <a:t>Cinq épreuves, E1 à E5, de vérification des compétences dans les différents domaines d’intervention du Conseil en Gestion de Patrimoine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3091032" y="2933493"/>
            <a:ext cx="3019673" cy="30982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>
                <a:solidFill>
                  <a:schemeClr val="accent2">
                    <a:lumMod val="75000"/>
                  </a:schemeClr>
                </a:solidFill>
              </a:rPr>
              <a:t>Une épreuve </a:t>
            </a:r>
            <a:r>
              <a:rPr lang="fr-FR" sz="1600" i="1">
                <a:solidFill>
                  <a:schemeClr val="accent2">
                    <a:lumMod val="75000"/>
                  </a:schemeClr>
                </a:solidFill>
              </a:rPr>
              <a:t>écrite E6 en 2 parties et une épreuve orale E7) </a:t>
            </a:r>
            <a:r>
              <a:rPr lang="fr-FR" sz="1600">
                <a:solidFill>
                  <a:schemeClr val="accent2">
                    <a:lumMod val="75000"/>
                  </a:schemeClr>
                </a:solidFill>
              </a:rPr>
              <a:t>visant à évaluer la capacité du candidat à se présenter au client et à appréhender ses besoins, à collecter l’information pertinente pour réaliser un bilan patrimonial global, à élaborer des recommandations patrimoniales  « adéquates » et à en assurer le suivi</a:t>
            </a:r>
          </a:p>
        </p:txBody>
      </p:sp>
      <p:sp>
        <p:nvSpPr>
          <p:cNvPr id="18" name="Flèche vers le bas 17"/>
          <p:cNvSpPr/>
          <p:nvPr/>
        </p:nvSpPr>
        <p:spPr>
          <a:xfrm>
            <a:off x="2734066" y="2449399"/>
            <a:ext cx="552228" cy="484094"/>
          </a:xfrm>
          <a:prstGeom prst="downArrow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7266364" y="1480454"/>
            <a:ext cx="3830914" cy="841733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>
                <a:solidFill>
                  <a:schemeClr val="accent1">
                    <a:lumMod val="50000"/>
                  </a:schemeClr>
                </a:solidFill>
              </a:rPr>
              <a:t>Validation de la certification</a:t>
            </a:r>
            <a:br>
              <a:rPr lang="fr-FR">
                <a:solidFill>
                  <a:schemeClr val="accent1">
                    <a:lumMod val="50000"/>
                  </a:schemeClr>
                </a:solidFill>
              </a:rPr>
            </a:br>
            <a:endParaRPr lang="fr-F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6386821" y="2933493"/>
            <a:ext cx="2795000" cy="30982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>
                <a:solidFill>
                  <a:schemeClr val="accent1">
                    <a:lumMod val="50000"/>
                  </a:schemeClr>
                </a:solidFill>
              </a:rPr>
              <a:t>Une note moyenne de 10/20 au moins à l’ensemble des épreuves d’un bloc de compétences, sans note d’épreuve inférieure à 8/20, est nécessaire pour obtenir ce bloc de compétences de la certification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9237915" y="2947677"/>
            <a:ext cx="2795000" cy="30982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>
                <a:solidFill>
                  <a:schemeClr val="accent1">
                    <a:lumMod val="50000"/>
                  </a:schemeClr>
                </a:solidFill>
              </a:rPr>
              <a:t>En cas d’échec à l’obtention d’un bloc de la certification, la ou les notes obtenues aux épreuves de ce bloc peuvent être conservées pour une session ultérieure si elles sont supérieures ou égales à 8/20</a:t>
            </a:r>
          </a:p>
        </p:txBody>
      </p:sp>
      <p:sp>
        <p:nvSpPr>
          <p:cNvPr id="23" name="Flèche vers le bas 22"/>
          <p:cNvSpPr/>
          <p:nvPr/>
        </p:nvSpPr>
        <p:spPr>
          <a:xfrm>
            <a:off x="8905707" y="2449399"/>
            <a:ext cx="552228" cy="484094"/>
          </a:xfrm>
          <a:prstGeom prst="downArrow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C1E578FA-4C5A-4593-A880-775E9429A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855" y="687000"/>
            <a:ext cx="11280289" cy="451752"/>
          </a:xfrm>
        </p:spPr>
        <p:txBody>
          <a:bodyPr>
            <a:noAutofit/>
          </a:bodyPr>
          <a:lstStyle/>
          <a:p>
            <a:pPr algn="ctr"/>
            <a:r>
              <a:rPr lang="fr-FR" sz="2400" b="1"/>
              <a:t>Les épreuves d’évaluation de l’examen de certification</a:t>
            </a: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76AF4DBA-BFAA-F726-8085-6733AA313218}"/>
              </a:ext>
            </a:extLst>
          </p:cNvPr>
          <p:cNvSpPr/>
          <p:nvPr/>
        </p:nvSpPr>
        <p:spPr>
          <a:xfrm>
            <a:off x="7945112" y="1637605"/>
            <a:ext cx="509342" cy="504548"/>
          </a:xfrm>
          <a:custGeom>
            <a:avLst/>
            <a:gdLst/>
            <a:ahLst/>
            <a:cxnLst/>
            <a:rect l="l" t="t" r="r" b="b"/>
            <a:pathLst>
              <a:path w="2828283" h="2789394">
                <a:moveTo>
                  <a:pt x="0" y="0"/>
                </a:moveTo>
                <a:lnTo>
                  <a:pt x="2828283" y="0"/>
                </a:lnTo>
                <a:lnTo>
                  <a:pt x="2828283" y="2789394"/>
                </a:lnTo>
                <a:lnTo>
                  <a:pt x="0" y="2789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6FB857B6-8806-F985-FEC8-D4CF0AE970C9}"/>
              </a:ext>
            </a:extLst>
          </p:cNvPr>
          <p:cNvSpPr/>
          <p:nvPr/>
        </p:nvSpPr>
        <p:spPr>
          <a:xfrm>
            <a:off x="689548" y="1510654"/>
            <a:ext cx="837412" cy="590659"/>
          </a:xfrm>
          <a:custGeom>
            <a:avLst/>
            <a:gdLst/>
            <a:ahLst/>
            <a:cxnLst/>
            <a:rect l="l" t="t" r="r" b="b"/>
            <a:pathLst>
              <a:path w="3574802" h="2180629">
                <a:moveTo>
                  <a:pt x="0" y="0"/>
                </a:moveTo>
                <a:lnTo>
                  <a:pt x="3574802" y="0"/>
                </a:lnTo>
                <a:lnTo>
                  <a:pt x="3574802" y="2180629"/>
                </a:lnTo>
                <a:lnTo>
                  <a:pt x="0" y="21806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30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9" grpId="0" animBg="1"/>
      <p:bldP spid="20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620457"/>
            <a:ext cx="12555020" cy="602115"/>
          </a:xfrm>
          <a:prstGeom prst="rect">
            <a:avLst/>
          </a:prstGeom>
        </p:spPr>
        <p:txBody>
          <a:bodyPr vert="horz" wrap="square" lIns="0" tIns="12092" rIns="0" bIns="0" rtlCol="0" anchor="b">
            <a:spAutoFit/>
          </a:bodyPr>
          <a:lstStyle/>
          <a:p>
            <a:pPr marL="1152" algn="ctr">
              <a:lnSpc>
                <a:spcPts val="2267"/>
              </a:lnSpc>
              <a:spcBef>
                <a:spcPts val="95"/>
              </a:spcBef>
            </a:pPr>
            <a:r>
              <a:rPr sz="2000" b="1" spc="118"/>
              <a:t>LE</a:t>
            </a:r>
            <a:r>
              <a:rPr sz="2000" b="1" spc="63"/>
              <a:t> </a:t>
            </a:r>
            <a:r>
              <a:rPr sz="2000" b="1" spc="168"/>
              <a:t>CALENDRIER</a:t>
            </a:r>
            <a:r>
              <a:rPr sz="2000" b="1" spc="63"/>
              <a:t> </a:t>
            </a:r>
            <a:r>
              <a:rPr sz="2000" b="1" spc="159"/>
              <a:t>PRÉVISIONNEL</a:t>
            </a:r>
            <a:endParaRPr sz="2000" b="1"/>
          </a:p>
          <a:p>
            <a:pPr marL="576" algn="ctr">
              <a:lnSpc>
                <a:spcPts val="2267"/>
              </a:lnSpc>
            </a:pPr>
            <a:r>
              <a:rPr sz="2000" b="1" spc="177"/>
              <a:t>DES</a:t>
            </a:r>
            <a:r>
              <a:rPr sz="2000" b="1" spc="77"/>
              <a:t> </a:t>
            </a:r>
            <a:r>
              <a:rPr sz="2000" b="1" spc="127"/>
              <a:t>JOURNÉES</a:t>
            </a:r>
            <a:r>
              <a:rPr sz="2000" b="1" spc="73"/>
              <a:t> </a:t>
            </a:r>
            <a:r>
              <a:rPr sz="2000" b="1" spc="185"/>
              <a:t>DE</a:t>
            </a:r>
            <a:r>
              <a:rPr sz="2000" b="1" spc="82"/>
              <a:t> </a:t>
            </a:r>
            <a:r>
              <a:rPr sz="2000" b="1" spc="168"/>
              <a:t>CLASSES</a:t>
            </a:r>
            <a:r>
              <a:rPr sz="2000" b="1" spc="73"/>
              <a:t> </a:t>
            </a:r>
            <a:r>
              <a:rPr sz="2000" b="1" spc="185"/>
              <a:t>DE</a:t>
            </a:r>
            <a:r>
              <a:rPr sz="2000" b="1" spc="82"/>
              <a:t> </a:t>
            </a:r>
            <a:r>
              <a:rPr sz="2000" b="1" spc="177"/>
              <a:t>SYNTHÈSE</a:t>
            </a:r>
            <a:r>
              <a:rPr sz="2000" b="1" spc="73"/>
              <a:t> </a:t>
            </a:r>
            <a:r>
              <a:rPr sz="2000" b="1" spc="145"/>
              <a:t>ET</a:t>
            </a:r>
            <a:r>
              <a:rPr sz="2000" b="1" spc="73"/>
              <a:t> </a:t>
            </a:r>
            <a:r>
              <a:rPr sz="2000" b="1" spc="163"/>
              <a:t>D’APPROFONDISSEMENT</a:t>
            </a:r>
            <a:endParaRPr sz="2000" b="1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813" y="2062257"/>
            <a:ext cx="1417203" cy="1098928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734658"/>
              </p:ext>
            </p:extLst>
          </p:nvPr>
        </p:nvGraphicFramePr>
        <p:xfrm>
          <a:off x="2621197" y="1429243"/>
          <a:ext cx="6915997" cy="32804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9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0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5913"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300" b="1" i="1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Thème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3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3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Horaires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4B6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189">
                <a:tc>
                  <a:txBody>
                    <a:bodyPr/>
                    <a:lstStyle/>
                    <a:p>
                      <a:pPr marL="60325">
                        <a:lnSpc>
                          <a:spcPts val="1420"/>
                        </a:lnSpc>
                      </a:pPr>
                      <a:r>
                        <a:rPr sz="1100" spc="5">
                          <a:latin typeface="+mj-lt"/>
                          <a:cs typeface="Calibri Light"/>
                        </a:rPr>
                        <a:t>Demi‐journée</a:t>
                      </a:r>
                      <a:r>
                        <a:rPr sz="1100" spc="-15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100" spc="15">
                          <a:latin typeface="+mj-lt"/>
                          <a:cs typeface="Calibri Light"/>
                        </a:rPr>
                        <a:t>de</a:t>
                      </a:r>
                      <a:r>
                        <a:rPr sz="1100" spc="-1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100" spc="5">
                          <a:latin typeface="+mj-lt"/>
                          <a:cs typeface="Calibri Light"/>
                        </a:rPr>
                        <a:t>lancement</a:t>
                      </a:r>
                      <a:r>
                        <a:rPr sz="1100" spc="-5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100" spc="5">
                          <a:latin typeface="+mj-lt"/>
                          <a:cs typeface="Calibri Light"/>
                        </a:rPr>
                        <a:t>(vidéo‐</a:t>
                      </a:r>
                      <a:endParaRPr sz="1100">
                        <a:latin typeface="+mj-lt"/>
                        <a:cs typeface="Calibri Light"/>
                      </a:endParaRPr>
                    </a:p>
                    <a:p>
                      <a:pPr marL="60325">
                        <a:lnSpc>
                          <a:spcPts val="1420"/>
                        </a:lnSpc>
                        <a:spcBef>
                          <a:spcPts val="135"/>
                        </a:spcBef>
                      </a:pPr>
                      <a:r>
                        <a:rPr sz="1100">
                          <a:latin typeface="+mj-lt"/>
                          <a:cs typeface="Calibri Light"/>
                        </a:rPr>
                        <a:t>conférence)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lang="fr-FR" sz="1100" dirty="0">
                          <a:latin typeface="+mj-lt"/>
                        </a:rPr>
                        <a:t>27 juin 2025 </a:t>
                      </a:r>
                      <a:endParaRPr sz="1100" dirty="0">
                        <a:latin typeface="+mj-l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20"/>
                        </a:lnSpc>
                      </a:pPr>
                      <a:r>
                        <a:rPr sz="1100" spc="15" dirty="0">
                          <a:latin typeface="+mj-lt"/>
                          <a:cs typeface="Calibri Light"/>
                        </a:rPr>
                        <a:t>1</a:t>
                      </a:r>
                      <a:r>
                        <a:rPr lang="fr-FR" sz="1100" spc="15" dirty="0">
                          <a:latin typeface="+mj-lt"/>
                          <a:cs typeface="Calibri Light"/>
                        </a:rPr>
                        <a:t>1</a:t>
                      </a:r>
                      <a:r>
                        <a:rPr sz="1100" spc="15" dirty="0">
                          <a:latin typeface="+mj-lt"/>
                          <a:cs typeface="Calibri Light"/>
                        </a:rPr>
                        <a:t>h0</a:t>
                      </a:r>
                      <a:r>
                        <a:rPr lang="fr-FR" sz="1100" spc="15" dirty="0">
                          <a:latin typeface="+mj-lt"/>
                          <a:cs typeface="Calibri Light"/>
                        </a:rPr>
                        <a:t>0</a:t>
                      </a:r>
                      <a:endParaRPr sz="1100" dirty="0">
                        <a:latin typeface="+mj-l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807">
                <a:tc>
                  <a:txBody>
                    <a:bodyPr/>
                    <a:lstStyle/>
                    <a:p>
                      <a:pPr marL="60325">
                        <a:lnSpc>
                          <a:spcPts val="1430"/>
                        </a:lnSpc>
                      </a:pPr>
                      <a:r>
                        <a:rPr sz="1100" spc="15">
                          <a:latin typeface="+mj-lt"/>
                          <a:cs typeface="Calibri Light"/>
                        </a:rPr>
                        <a:t>Module</a:t>
                      </a:r>
                      <a:r>
                        <a:rPr sz="1100" spc="-55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100" spc="15">
                          <a:latin typeface="+mj-lt"/>
                          <a:cs typeface="Calibri Light"/>
                        </a:rPr>
                        <a:t>1</a:t>
                      </a:r>
                      <a:endParaRPr sz="1100">
                        <a:latin typeface="+mj-l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Jeudi 11 et vendredi 12 septembre  2025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30"/>
                        </a:lnSpc>
                      </a:pPr>
                      <a:r>
                        <a:rPr lang="fr-FR" sz="1100" spc="15" dirty="0">
                          <a:latin typeface="+mj-lt"/>
                          <a:cs typeface="Calibri Light"/>
                        </a:rPr>
                        <a:t>9h30 à 17h30 / 09h30 à 13h30</a:t>
                      </a:r>
                      <a:endParaRPr sz="1100" dirty="0">
                        <a:latin typeface="+mj-lt"/>
                        <a:cs typeface="Calibri Ligh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192">
                <a:tc>
                  <a:txBody>
                    <a:bodyPr/>
                    <a:lstStyle/>
                    <a:p>
                      <a:pPr marL="60325">
                        <a:lnSpc>
                          <a:spcPts val="1420"/>
                        </a:lnSpc>
                      </a:pPr>
                      <a:r>
                        <a:rPr sz="1100" spc="15">
                          <a:latin typeface="+mj-lt"/>
                          <a:cs typeface="Calibri Light"/>
                        </a:rPr>
                        <a:t>Module</a:t>
                      </a:r>
                      <a:r>
                        <a:rPr sz="1100" spc="-55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100" spc="15">
                          <a:latin typeface="+mj-lt"/>
                          <a:cs typeface="Calibri Light"/>
                        </a:rPr>
                        <a:t>2</a:t>
                      </a:r>
                      <a:endParaRPr sz="1100">
                        <a:latin typeface="+mj-l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20"/>
                        </a:lnSpc>
                      </a:pPr>
                      <a:r>
                        <a:rPr lang="fr-FR" sz="1100" dirty="0">
                          <a:latin typeface="+mj-lt"/>
                          <a:cs typeface="Calibri Light"/>
                        </a:rPr>
                        <a:t>Jeudi 06 et vendredi 07 novembre 2025</a:t>
                      </a:r>
                      <a:endParaRPr sz="1100" dirty="0">
                        <a:latin typeface="+mj-l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30"/>
                        </a:lnSpc>
                      </a:pPr>
                      <a:r>
                        <a:rPr lang="pt-BR" sz="1100" kern="1200" spc="1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 Light"/>
                        </a:rPr>
                        <a:t>9h30 à 17h30 / 09h30 à 13h30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136">
                <a:tc>
                  <a:txBody>
                    <a:bodyPr/>
                    <a:lstStyle/>
                    <a:p>
                      <a:pPr marL="60325">
                        <a:lnSpc>
                          <a:spcPts val="1420"/>
                        </a:lnSpc>
                      </a:pPr>
                      <a:r>
                        <a:rPr sz="1100" spc="15">
                          <a:latin typeface="+mj-lt"/>
                          <a:cs typeface="Calibri Light"/>
                        </a:rPr>
                        <a:t>Module</a:t>
                      </a:r>
                      <a:r>
                        <a:rPr sz="1100" spc="-55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100" spc="15">
                          <a:latin typeface="+mj-lt"/>
                          <a:cs typeface="Calibri Light"/>
                        </a:rPr>
                        <a:t>3</a:t>
                      </a:r>
                      <a:endParaRPr sz="1100">
                        <a:latin typeface="+mj-l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20"/>
                        </a:lnSpc>
                      </a:pPr>
                      <a:r>
                        <a:rPr lang="fr-FR" sz="1100" dirty="0">
                          <a:latin typeface="+mj-lt"/>
                          <a:cs typeface="Calibri Light"/>
                        </a:rPr>
                        <a:t>Jeudi 11 et vendredi 12 décembre 2025</a:t>
                      </a:r>
                      <a:endParaRPr sz="1100" dirty="0">
                        <a:latin typeface="+mj-l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30"/>
                        </a:lnSpc>
                      </a:pPr>
                      <a:r>
                        <a:rPr lang="pt-BR" sz="1100" kern="1200" spc="1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 Light"/>
                        </a:rPr>
                        <a:t>9h30 à 17h30 / 09h30 à 13h30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891">
                <a:tc>
                  <a:txBody>
                    <a:bodyPr/>
                    <a:lstStyle/>
                    <a:p>
                      <a:pPr marL="60325">
                        <a:lnSpc>
                          <a:spcPts val="1430"/>
                        </a:lnSpc>
                      </a:pPr>
                      <a:r>
                        <a:rPr sz="1100" spc="15">
                          <a:latin typeface="+mj-lt"/>
                          <a:cs typeface="Calibri Light"/>
                        </a:rPr>
                        <a:t>Module</a:t>
                      </a:r>
                      <a:r>
                        <a:rPr sz="1100" spc="-55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100" spc="15">
                          <a:latin typeface="+mj-lt"/>
                          <a:cs typeface="Calibri Light"/>
                        </a:rPr>
                        <a:t>4</a:t>
                      </a:r>
                      <a:endParaRPr sz="1100">
                        <a:latin typeface="+mj-l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Jeudi 08 et vendredi 09 janvier 2026</a:t>
                      </a:r>
                      <a:endParaRPr sz="11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30"/>
                        </a:lnSpc>
                      </a:pPr>
                      <a:r>
                        <a:rPr lang="pt-BR" sz="1100" kern="1200" spc="1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 Light"/>
                        </a:rPr>
                        <a:t>9h30 à 17h30 / 09h30 à 13h30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465">
                <a:tc>
                  <a:txBody>
                    <a:bodyPr/>
                    <a:lstStyle/>
                    <a:p>
                      <a:pPr marL="60325">
                        <a:lnSpc>
                          <a:spcPts val="1420"/>
                        </a:lnSpc>
                      </a:pPr>
                      <a:r>
                        <a:rPr sz="1100" spc="15">
                          <a:latin typeface="+mj-lt"/>
                          <a:cs typeface="Calibri Light"/>
                        </a:rPr>
                        <a:t>Module</a:t>
                      </a:r>
                      <a:r>
                        <a:rPr sz="1100" spc="-55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100" spc="15">
                          <a:latin typeface="+mj-lt"/>
                          <a:cs typeface="Calibri Light"/>
                        </a:rPr>
                        <a:t>5</a:t>
                      </a:r>
                      <a:endParaRPr sz="1100">
                        <a:latin typeface="+mj-l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lang="fr-FR" sz="1100" dirty="0">
                          <a:latin typeface="+mj-lt"/>
                        </a:rPr>
                        <a:t>Vendredi 06 février 2026</a:t>
                      </a:r>
                      <a:endParaRPr sz="1100" dirty="0">
                        <a:latin typeface="+mj-l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30"/>
                        </a:lnSpc>
                      </a:pPr>
                      <a:r>
                        <a:rPr lang="pt-BR" sz="1100" kern="1200" spc="1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 Light"/>
                        </a:rPr>
                        <a:t>9h00 à 17h30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581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spc="15">
                          <a:latin typeface="+mj-lt"/>
                          <a:cs typeface="Calibri Light"/>
                        </a:rPr>
                        <a:t>Modules</a:t>
                      </a:r>
                      <a:r>
                        <a:rPr sz="1100" spc="-55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100" spc="10">
                          <a:latin typeface="+mj-lt"/>
                          <a:cs typeface="Calibri Light"/>
                        </a:rPr>
                        <a:t>6‐7</a:t>
                      </a:r>
                      <a:endParaRPr sz="1100">
                        <a:latin typeface="+mj-lt"/>
                        <a:cs typeface="Calibri Light"/>
                      </a:endParaRPr>
                    </a:p>
                  </a:txBody>
                  <a:tcPr marL="0" marR="0" marT="2994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fr-FR" sz="1100" dirty="0">
                          <a:latin typeface="+mj-lt"/>
                        </a:rPr>
                        <a:t>Mercredi 26, jeudi 27 et vendredi 28 février 2026</a:t>
                      </a:r>
                      <a:endParaRPr sz="1100" dirty="0">
                        <a:latin typeface="+mj-lt"/>
                        <a:cs typeface="Calibri Light"/>
                      </a:endParaRPr>
                    </a:p>
                  </a:txBody>
                  <a:tcPr marL="0" marR="0" marT="2994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30"/>
                        </a:lnSpc>
                      </a:pPr>
                      <a:r>
                        <a:rPr lang="pt-BR" sz="1100" kern="1200" spc="1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 Light"/>
                        </a:rPr>
                        <a:t>9h30 </a:t>
                      </a:r>
                      <a:r>
                        <a:rPr lang="pt-BR" sz="1100" kern="1200" spc="15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 Light"/>
                        </a:rPr>
                        <a:t>à 17h30 les 3jours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 Light"/>
                      </a:endParaRPr>
                    </a:p>
                  </a:txBody>
                  <a:tcPr marL="0" marR="0" marT="3454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1014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spc="10">
                          <a:latin typeface="+mj-lt"/>
                          <a:cs typeface="Calibri Light"/>
                        </a:rPr>
                        <a:t>Examen</a:t>
                      </a:r>
                      <a:r>
                        <a:rPr sz="1100" spc="-35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100" spc="10">
                          <a:latin typeface="+mj-lt"/>
                          <a:cs typeface="Calibri Light"/>
                        </a:rPr>
                        <a:t>Blanc</a:t>
                      </a:r>
                      <a:r>
                        <a:rPr lang="fr-FR" sz="1100" spc="10">
                          <a:latin typeface="+mj-lt"/>
                          <a:cs typeface="Calibri Light"/>
                        </a:rPr>
                        <a:t> et correction examen blanc</a:t>
                      </a:r>
                      <a:endParaRPr sz="1100">
                        <a:latin typeface="+mj-lt"/>
                        <a:cs typeface="Calibri Light"/>
                      </a:endParaRPr>
                    </a:p>
                  </a:txBody>
                  <a:tcPr marL="0" marR="0" marT="2994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fr-FR" sz="1100" dirty="0">
                          <a:latin typeface="+mj-lt"/>
                        </a:rPr>
                        <a:t>Mercredi 22 (examen blanc)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fr-FR" sz="1100" dirty="0">
                          <a:latin typeface="+mj-lt"/>
                        </a:rPr>
                        <a:t>Jeudi 23 avril 2026 (Correction examen blanc formateur)</a:t>
                      </a:r>
                      <a:endParaRPr sz="1100" dirty="0">
                        <a:latin typeface="+mj-lt"/>
                        <a:cs typeface="Calibri Light"/>
                      </a:endParaRPr>
                    </a:p>
                  </a:txBody>
                  <a:tcPr marL="0" marR="0" marT="2994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30"/>
                        </a:lnSpc>
                      </a:pPr>
                      <a:r>
                        <a:rPr lang="pt-BR" sz="1100" kern="1200" spc="1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 Light"/>
                        </a:rPr>
                        <a:t>9h30 à 17h30 / 09h30 à 17h30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 Light"/>
                      </a:endParaRPr>
                    </a:p>
                  </a:txBody>
                  <a:tcPr marL="0" marR="0" marT="3454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D16826EB-1118-351F-1E2B-AE2E4373CE4D}"/>
              </a:ext>
            </a:extLst>
          </p:cNvPr>
          <p:cNvSpPr txBox="1"/>
          <p:nvPr/>
        </p:nvSpPr>
        <p:spPr>
          <a:xfrm>
            <a:off x="2474892" y="4717554"/>
            <a:ext cx="7969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Pour mémoire : Examen de certification les 09, et 10 ou 11 juin 2026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16E7154-6A4F-A369-A0E9-2B958F96B1F4}"/>
              </a:ext>
            </a:extLst>
          </p:cNvPr>
          <p:cNvSpPr txBox="1"/>
          <p:nvPr/>
        </p:nvSpPr>
        <p:spPr>
          <a:xfrm>
            <a:off x="540979" y="4808435"/>
            <a:ext cx="110764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500" i="1" dirty="0">
                <a:solidFill>
                  <a:schemeClr val="accent1">
                    <a:lumMod val="50000"/>
                  </a:schemeClr>
                </a:solidFill>
              </a:rPr>
              <a:t>Pour mémoire </a:t>
            </a:r>
            <a:br>
              <a:rPr lang="fr-FR" sz="1500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1500" dirty="0">
                <a:solidFill>
                  <a:schemeClr val="accent1">
                    <a:lumMod val="50000"/>
                  </a:schemeClr>
                </a:solidFill>
              </a:rPr>
              <a:t>Conditions générales de formation (CGU) 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500" dirty="0">
                <a:solidFill>
                  <a:schemeClr val="accent1">
                    <a:lumMod val="50000"/>
                  </a:schemeClr>
                </a:solidFill>
              </a:rPr>
              <a:t>https://cgpc.fr/certifie-cgp-par-la-formation/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500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https://cgpc.fr/wp-content/uploads/Conditions-generales-de-vente-Association-francaise-des-Conseils-en-Gestion-de-Patrimoine-Certifies-CGPC.pdf</a:t>
            </a:r>
            <a:endParaRPr lang="fr-FR" sz="15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500" dirty="0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https://cgpc.fr/mentions-legales/</a:t>
            </a:r>
            <a:endParaRPr lang="fr-FR" sz="15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sz="15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500" dirty="0">
                <a:solidFill>
                  <a:schemeClr val="accent1">
                    <a:lumMod val="50000"/>
                  </a:schemeClr>
                </a:solidFill>
              </a:rPr>
              <a:t>Règlement intérieur de la formation : https://cgpc.fr/reglements-et-chartes/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7DA498-6D4D-61DA-458E-42C066514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610099"/>
            <a:ext cx="10993549" cy="106680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3300" b="1">
                <a:solidFill>
                  <a:schemeClr val="bg1"/>
                </a:solidFill>
              </a:rPr>
              <a:t>La certification </a:t>
            </a:r>
            <a:r>
              <a:rPr lang="fr-FR" sz="3300" b="1" err="1">
                <a:solidFill>
                  <a:schemeClr val="bg1"/>
                </a:solidFill>
              </a:rPr>
              <a:t>Certified</a:t>
            </a:r>
            <a:r>
              <a:rPr lang="fr-FR" sz="3300" b="1">
                <a:solidFill>
                  <a:schemeClr val="bg1"/>
                </a:solidFill>
              </a:rPr>
              <a:t> Financial Planner</a:t>
            </a:r>
            <a:r>
              <a:rPr lang="fr-FR" sz="33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™</a:t>
            </a:r>
            <a:endParaRPr lang="fr-FR" sz="3300" b="1">
              <a:solidFill>
                <a:schemeClr val="bg1"/>
              </a:solidFill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916921E-0792-45DC-AB86-1F53A5A7D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12192000" cy="3708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8" name="Image 7" descr="Une image contenant logo, Graphique, Police, capture d’écran&#10;&#10;Description générée automatiquement">
            <a:extLst>
              <a:ext uri="{FF2B5EF4-FFF2-40B4-BE49-F238E27FC236}">
                <a16:creationId xmlns:a16="http://schemas.microsoft.com/office/drawing/2014/main" id="{9EEBB314-A695-5197-932A-ECCA4ACE4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919" y="794908"/>
            <a:ext cx="3566161" cy="356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14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C58B21-5D88-AE11-3DAE-E5DB0659D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824" y="656436"/>
            <a:ext cx="11029616" cy="532284"/>
          </a:xfrm>
        </p:spPr>
        <p:txBody>
          <a:bodyPr/>
          <a:lstStyle/>
          <a:p>
            <a:r>
              <a:rPr lang="fr-FR" b="1"/>
              <a:t>La certification </a:t>
            </a:r>
            <a:r>
              <a:rPr lang="fr-FR" b="1" err="1"/>
              <a:t>Certified</a:t>
            </a:r>
            <a:r>
              <a:rPr lang="fr-FR" b="1"/>
              <a:t> Financial Planner</a:t>
            </a:r>
            <a:r>
              <a:rPr lang="fr-FR" sz="2800" b="1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™</a:t>
            </a:r>
            <a:endParaRPr lang="fr-FR" b="1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4273180-797F-DFF3-8C31-7F3582420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237725"/>
            <a:ext cx="11029615" cy="503412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buNone/>
            </a:pPr>
            <a:r>
              <a:rPr lang="fr-FR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Un candidat ayant réussi </a:t>
            </a:r>
            <a:r>
              <a:rPr lang="fr-FR" sz="180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aux épreuves de la certification EXPERT CONSEIL EN GESTION DE PATRIMOINE</a:t>
            </a:r>
            <a:r>
              <a:rPr lang="fr-FR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180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(ECGP) </a:t>
            </a:r>
            <a:r>
              <a:rPr lang="fr-FR" sz="180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obtient conjointement la </a:t>
            </a:r>
            <a:r>
              <a:rPr lang="fr-FR" sz="180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certification </a:t>
            </a:r>
            <a:r>
              <a:rPr lang="fr-FR" sz="1800" b="1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CERTIFIED FINANCIAL PLANNER™</a:t>
            </a:r>
            <a:r>
              <a:rPr lang="fr-FR" sz="180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, en acronyme CFP</a:t>
            </a:r>
            <a:r>
              <a:rPr lang="fr-FR" sz="1800" baseline="3000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®</a:t>
            </a:r>
            <a:r>
              <a:rPr lang="fr-FR" sz="180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, administrée dans le monde par le Financial Planning Standards </a:t>
            </a:r>
            <a:r>
              <a:rPr lang="fr-FR" sz="1800" err="1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Board</a:t>
            </a:r>
            <a:r>
              <a:rPr lang="fr-FR" sz="180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(FPSB), que seule CGPC est habilitée à délivrer en France.</a:t>
            </a:r>
            <a:endParaRPr lang="fr-FR" sz="180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fr-FR" sz="180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Il devient membre de CGPC et la certification CFP</a:t>
            </a:r>
            <a:r>
              <a:rPr lang="fr-FR" sz="1800" baseline="3000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®</a:t>
            </a:r>
            <a:r>
              <a:rPr lang="fr-FR" sz="180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lui est octroyée pour l’année en cours. </a:t>
            </a:r>
          </a:p>
          <a:p>
            <a:pPr algn="just">
              <a:lnSpc>
                <a:spcPct val="107000"/>
              </a:lnSpc>
            </a:pPr>
            <a:r>
              <a:rPr lang="fr-FR" sz="180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Cette certification est renouvelée chaque année par CGPC sur preuve : </a:t>
            </a:r>
            <a:endParaRPr lang="fr-FR" sz="180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fr-FR" sz="180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- d’exercice du métier et du suivi de formations continues contribuant au maintien des compétences acquises initialement pour obtenir la certification, telles que décrites dans son référentiel ; </a:t>
            </a:r>
            <a:endParaRPr lang="fr-FR" sz="180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fr-FR" sz="180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- de réitération des engagements initiaux de respect des normes de pratiques et du code d’éthique et de responsabilité professionnelle du certifié CFP</a:t>
            </a:r>
            <a:r>
              <a:rPr lang="fr-FR" sz="1800" baseline="3000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®.</a:t>
            </a:r>
            <a:r>
              <a:rPr lang="fr-FR" sz="180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0" indent="0" algn="just">
              <a:lnSpc>
                <a:spcPct val="107000"/>
              </a:lnSpc>
              <a:buNone/>
            </a:pPr>
            <a:endParaRPr lang="fr-FR" sz="180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fr-FR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D6BE30-97DD-9B6F-8954-3359E845833B}"/>
              </a:ext>
            </a:extLst>
          </p:cNvPr>
          <p:cNvSpPr/>
          <p:nvPr/>
        </p:nvSpPr>
        <p:spPr>
          <a:xfrm>
            <a:off x="939800" y="4977657"/>
            <a:ext cx="9766300" cy="87704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Times New Roman" panose="02020603050405020304" pitchFamily="18" charset="0"/>
                <a:cs typeface="Calibri" panose="020F0502020204030204" pitchFamily="34" charset="0"/>
              </a:rPr>
              <a:t>                </a:t>
            </a:r>
            <a:b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Times New Roman" panose="02020603050405020304" pitchFamily="18" charset="0"/>
                <a:cs typeface="Calibri" panose="020F0502020204030204" pitchFamily="34" charset="0"/>
              </a:rPr>
              <a:t>                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Times New Roman" panose="02020603050405020304" pitchFamily="18" charset="0"/>
                <a:cs typeface="Calibri" panose="020F0502020204030204" pitchFamily="34" charset="0"/>
              </a:rPr>
              <a:t>Ce renouvellement est un instrument fort de différentiation vis-à-vis du client !!!</a:t>
            </a:r>
            <a:endParaRPr kumimoji="0" lang="fr-FR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8" name="Image 7" descr="Une image contenant dessin humoristique, mégaphone, haut-parleur&#10;&#10;Description générée automatiquement">
            <a:extLst>
              <a:ext uri="{FF2B5EF4-FFF2-40B4-BE49-F238E27FC236}">
                <a16:creationId xmlns:a16="http://schemas.microsoft.com/office/drawing/2014/main" id="{B07B020E-ADBF-F577-7DCB-3F92DF142D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050" t="15820" r="3230" b="17740"/>
          <a:stretch/>
        </p:blipFill>
        <p:spPr>
          <a:xfrm>
            <a:off x="347842" y="4604254"/>
            <a:ext cx="1922948" cy="1473240"/>
          </a:xfrm>
          <a:prstGeom prst="rect">
            <a:avLst/>
          </a:prstGeom>
        </p:spPr>
      </p:pic>
      <p:pic>
        <p:nvPicPr>
          <p:cNvPr id="12" name="Image 11" descr="Une image contenant Graphique, symbole, clipart, graphisme&#10;&#10;Description générée automatiquement">
            <a:extLst>
              <a:ext uri="{FF2B5EF4-FFF2-40B4-BE49-F238E27FC236}">
                <a16:creationId xmlns:a16="http://schemas.microsoft.com/office/drawing/2014/main" id="{C6EBEB8F-3C71-345E-8B08-32761F083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199" y="5340874"/>
            <a:ext cx="558801" cy="55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29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C58B21-5D88-AE11-3DAE-E5DB0659D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824" y="656436"/>
            <a:ext cx="11029616" cy="532284"/>
          </a:xfrm>
        </p:spPr>
        <p:txBody>
          <a:bodyPr/>
          <a:lstStyle/>
          <a:p>
            <a:r>
              <a:rPr lang="fr-FR" b="1"/>
              <a:t>La certification </a:t>
            </a:r>
            <a:r>
              <a:rPr lang="fr-FR" b="1" err="1"/>
              <a:t>Certified</a:t>
            </a:r>
            <a:r>
              <a:rPr lang="fr-FR" b="1"/>
              <a:t> Financial Planner</a:t>
            </a:r>
            <a:r>
              <a:rPr lang="fr-FR" sz="2800" b="1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™</a:t>
            </a:r>
            <a:endParaRPr lang="fr-FR" b="1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4273180-797F-DFF3-8C31-7F3582420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8479" y="4572000"/>
            <a:ext cx="9212580" cy="1880693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</a:pPr>
            <a:r>
              <a:rPr lang="fr-FR" sz="18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CGPC ayant par ailleurs participé en tant que telle à la création de la norme ISO 22222 de « </a:t>
            </a:r>
            <a:r>
              <a:rPr lang="fr-FR" sz="1800" dirty="0" err="1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Personal</a:t>
            </a:r>
            <a:r>
              <a:rPr lang="fr-FR" sz="18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Financial Planning », similaire à celle du CFP</a:t>
            </a:r>
            <a:r>
              <a:rPr lang="fr-FR" sz="1800" baseline="30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®,</a:t>
            </a:r>
            <a:r>
              <a:rPr lang="fr-FR" sz="18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les certifiés CFP</a:t>
            </a:r>
            <a:r>
              <a:rPr lang="fr-FR" sz="1800" baseline="30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®</a:t>
            </a:r>
            <a:r>
              <a:rPr lang="fr-FR" sz="18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-ECGP peuvent sur demander être aussi « certifiés ISO 22222, moyen supplémentaire de signalement de leurs savoir-faire et savoir-être uniques.</a:t>
            </a:r>
            <a:endParaRPr lang="fr-FR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fr-FR" dirty="0"/>
          </a:p>
        </p:txBody>
      </p:sp>
      <p:pic>
        <p:nvPicPr>
          <p:cNvPr id="7" name="Image 6" descr="Une image contenant Graphique, Police, logo, cercle&#10;&#10;Description générée automatiquement">
            <a:extLst>
              <a:ext uri="{FF2B5EF4-FFF2-40B4-BE49-F238E27FC236}">
                <a16:creationId xmlns:a16="http://schemas.microsoft.com/office/drawing/2014/main" id="{1EE8D45C-BB52-1372-E43B-225EC7D64E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95" t="33912" r="11195" b="17361"/>
          <a:stretch/>
        </p:blipFill>
        <p:spPr>
          <a:xfrm>
            <a:off x="606355" y="4547094"/>
            <a:ext cx="1542124" cy="978284"/>
          </a:xfrm>
          <a:prstGeom prst="rect">
            <a:avLst/>
          </a:prstGeom>
        </p:spPr>
      </p:pic>
      <p:sp>
        <p:nvSpPr>
          <p:cNvPr id="8" name="Freeform 2">
            <a:extLst>
              <a:ext uri="{FF2B5EF4-FFF2-40B4-BE49-F238E27FC236}">
                <a16:creationId xmlns:a16="http://schemas.microsoft.com/office/drawing/2014/main" id="{A780BB3E-B265-EB79-FA60-45CA30859D06}"/>
              </a:ext>
            </a:extLst>
          </p:cNvPr>
          <p:cNvSpPr/>
          <p:nvPr/>
        </p:nvSpPr>
        <p:spPr>
          <a:xfrm>
            <a:off x="5544116" y="2225022"/>
            <a:ext cx="1210653" cy="1242555"/>
          </a:xfrm>
          <a:custGeom>
            <a:avLst/>
            <a:gdLst/>
            <a:ahLst/>
            <a:cxnLst/>
            <a:rect l="l" t="t" r="r" b="b"/>
            <a:pathLst>
              <a:path w="3167758" h="3350648">
                <a:moveTo>
                  <a:pt x="0" y="0"/>
                </a:moveTo>
                <a:lnTo>
                  <a:pt x="3167758" y="0"/>
                </a:lnTo>
                <a:lnTo>
                  <a:pt x="3167758" y="3350648"/>
                </a:lnTo>
                <a:lnTo>
                  <a:pt x="0" y="33506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89689BFB-E5E2-6190-AD2C-8BB3DFB83CC2}"/>
              </a:ext>
            </a:extLst>
          </p:cNvPr>
          <p:cNvSpPr/>
          <p:nvPr/>
        </p:nvSpPr>
        <p:spPr>
          <a:xfrm>
            <a:off x="1447801" y="2243757"/>
            <a:ext cx="1401356" cy="1158875"/>
          </a:xfrm>
          <a:custGeom>
            <a:avLst/>
            <a:gdLst/>
            <a:ahLst/>
            <a:cxnLst/>
            <a:rect l="l" t="t" r="r" b="b"/>
            <a:pathLst>
              <a:path w="3798187" h="2810658">
                <a:moveTo>
                  <a:pt x="0" y="0"/>
                </a:moveTo>
                <a:lnTo>
                  <a:pt x="3798186" y="0"/>
                </a:lnTo>
                <a:lnTo>
                  <a:pt x="3798186" y="2810658"/>
                </a:lnTo>
                <a:lnTo>
                  <a:pt x="0" y="28106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2E85C97C-3016-86A4-725B-114AF234CE37}"/>
              </a:ext>
            </a:extLst>
          </p:cNvPr>
          <p:cNvSpPr/>
          <p:nvPr/>
        </p:nvSpPr>
        <p:spPr>
          <a:xfrm>
            <a:off x="9342842" y="2105199"/>
            <a:ext cx="1210653" cy="1311724"/>
          </a:xfrm>
          <a:custGeom>
            <a:avLst/>
            <a:gdLst/>
            <a:ahLst/>
            <a:cxnLst/>
            <a:rect l="l" t="t" r="r" b="b"/>
            <a:pathLst>
              <a:path w="2467883" h="3046769">
                <a:moveTo>
                  <a:pt x="0" y="0"/>
                </a:moveTo>
                <a:lnTo>
                  <a:pt x="2467882" y="0"/>
                </a:lnTo>
                <a:lnTo>
                  <a:pt x="2467882" y="3046769"/>
                </a:lnTo>
                <a:lnTo>
                  <a:pt x="0" y="30467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id="{87EA358E-8854-BB1A-986A-559245BA514F}"/>
              </a:ext>
            </a:extLst>
          </p:cNvPr>
          <p:cNvSpPr txBox="1">
            <a:spLocks/>
          </p:cNvSpPr>
          <p:nvPr/>
        </p:nvSpPr>
        <p:spPr>
          <a:xfrm>
            <a:off x="8694740" y="3792714"/>
            <a:ext cx="2890906" cy="75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rgbClr val="DD8047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fr-FR" sz="7200" b="0" i="0" u="none" strike="noStrike" kern="1200" cap="none" spc="0" normalizeH="0" baseline="0" noProof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Gill Sans MT" panose="020B0502020104020203"/>
                <a:ea typeface="Times New Roman" panose="02020603050405020304" pitchFamily="18" charset="0"/>
                <a:cs typeface="Calibri" panose="020F0502020204030204" pitchFamily="34" charset="0"/>
              </a:rPr>
              <a:t>La CGPC est l’affiliée française du FPSB depuis 1996 </a:t>
            </a:r>
          </a:p>
          <a:p>
            <a:pPr marL="306000" marR="0" lvl="0" indent="-30600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rgbClr val="DD8047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Gill Sans MT" panose="020B05020201040202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rgbClr val="DD8047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D8047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AB773564-8FA2-D540-9A9D-197722375FA1}"/>
              </a:ext>
            </a:extLst>
          </p:cNvPr>
          <p:cNvSpPr txBox="1">
            <a:spLocks/>
          </p:cNvSpPr>
          <p:nvPr/>
        </p:nvSpPr>
        <p:spPr>
          <a:xfrm>
            <a:off x="478032" y="1572915"/>
            <a:ext cx="5734158" cy="532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000" marR="0" lvl="0" indent="-30600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rgbClr val="DD8047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fr-FR" sz="8000" b="0" i="0" u="none" strike="noStrike" kern="1200" cap="none" spc="0" normalizeH="0" baseline="0" noProof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Gill Sans MT" panose="020B0502020104020203"/>
                <a:ea typeface="Times New Roman" panose="02020603050405020304" pitchFamily="18" charset="0"/>
                <a:cs typeface="Calibri" panose="020F0502020204030204" pitchFamily="34" charset="0"/>
              </a:rPr>
              <a:t>La communauté des certifiés CFP</a:t>
            </a:r>
            <a:r>
              <a:rPr kumimoji="0" lang="fr-FR" sz="6400" b="0" i="0" u="none" strike="noStrike" kern="1200" cap="none" spc="0" normalizeH="0" baseline="30000" noProof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Gill Sans MT" panose="020B0502020104020203"/>
                <a:ea typeface="Times New Roman" panose="02020603050405020304" pitchFamily="18" charset="0"/>
                <a:cs typeface="Calibri" panose="020F0502020204030204" pitchFamily="34" charset="0"/>
              </a:rPr>
              <a:t>®</a:t>
            </a:r>
            <a:r>
              <a:rPr kumimoji="0" lang="fr-FR" sz="8000" b="0" i="0" u="none" strike="noStrike" kern="1200" cap="none" spc="0" normalizeH="0" baseline="0" noProof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Gill Sans MT" panose="020B0502020104020203"/>
                <a:ea typeface="Times New Roman" panose="02020603050405020304" pitchFamily="18" charset="0"/>
                <a:cs typeface="Calibri" panose="020F0502020204030204" pitchFamily="34" charset="0"/>
              </a:rPr>
              <a:t> c’est :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rgbClr val="DD8047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D8047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Espace réservé du contenu 4">
            <a:extLst>
              <a:ext uri="{FF2B5EF4-FFF2-40B4-BE49-F238E27FC236}">
                <a16:creationId xmlns:a16="http://schemas.microsoft.com/office/drawing/2014/main" id="{208D7EAA-791A-08A2-A36A-806C388C2DEA}"/>
              </a:ext>
            </a:extLst>
          </p:cNvPr>
          <p:cNvSpPr txBox="1">
            <a:spLocks/>
          </p:cNvSpPr>
          <p:nvPr/>
        </p:nvSpPr>
        <p:spPr>
          <a:xfrm>
            <a:off x="4487295" y="3831833"/>
            <a:ext cx="3449789" cy="372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rgbClr val="DD8047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fr-FR" sz="7200" b="0" i="0" u="none" strike="noStrike" kern="1200" cap="none" spc="0" normalizeH="0" baseline="0" noProof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Gill Sans MT" panose="020B0502020104020203"/>
                <a:ea typeface="Times New Roman" panose="02020603050405020304" pitchFamily="18" charset="0"/>
                <a:cs typeface="Calibri" panose="020F0502020204030204" pitchFamily="34" charset="0"/>
              </a:rPr>
              <a:t>Opérant dans 28 pays</a:t>
            </a:r>
          </a:p>
          <a:p>
            <a:pPr marL="306000" marR="0" lvl="0" indent="-30600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rgbClr val="DD8047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Gill Sans MT" panose="020B05020201040202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rgbClr val="DD8047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D8047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DD38BD67-C002-49B7-D4DF-E5B81D43682D}"/>
              </a:ext>
            </a:extLst>
          </p:cNvPr>
          <p:cNvSpPr txBox="1">
            <a:spLocks/>
          </p:cNvSpPr>
          <p:nvPr/>
        </p:nvSpPr>
        <p:spPr>
          <a:xfrm>
            <a:off x="1177506" y="3324921"/>
            <a:ext cx="2114334" cy="844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rgbClr val="DD8047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Gill Sans MT" panose="020B0502020104020203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rgbClr val="DD8047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fr-FR" sz="5500" b="0" i="0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Gill Sans MT" panose="020B0502020104020203"/>
                <a:ea typeface="Times New Roman" panose="02020603050405020304" pitchFamily="18" charset="0"/>
                <a:cs typeface="Calibri" panose="020F0502020204030204" pitchFamily="34" charset="0"/>
              </a:rPr>
              <a:t>230 000+ membres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rgbClr val="DD8047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2258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DC5988-EBBD-EF8B-E321-9B7B81588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738AFB9-C469-4992-ADFF-2E82E8DCD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D443ADC-6FDE-4A9A-7C28-C7CD7FDCD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3" y="254309"/>
            <a:ext cx="11161265" cy="101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200" b="1">
                <a:solidFill>
                  <a:schemeClr val="accent1"/>
                </a:solidFill>
              </a:rPr>
              <a:t>les services complémentaires liés à la qualité de membre de CGPC </a:t>
            </a:r>
            <a:r>
              <a:rPr lang="fr-FR" sz="2200" b="1" err="1">
                <a:solidFill>
                  <a:schemeClr val="accent1"/>
                </a:solidFill>
              </a:rPr>
              <a:t>Certified</a:t>
            </a:r>
            <a:r>
              <a:rPr lang="fr-FR" sz="2200" b="1">
                <a:solidFill>
                  <a:schemeClr val="accent1"/>
                </a:solidFill>
              </a:rPr>
              <a:t> Financial Planner</a:t>
            </a:r>
            <a:r>
              <a:rPr lang="fr-FR" sz="2200" b="1" baseline="30000">
                <a:solidFill>
                  <a:schemeClr val="accent1"/>
                </a:solidFill>
              </a:rPr>
              <a:t>™</a:t>
            </a:r>
          </a:p>
        </p:txBody>
      </p:sp>
      <p:grpSp>
        <p:nvGrpSpPr>
          <p:cNvPr id="35" name="Group 30">
            <a:extLst>
              <a:ext uri="{FF2B5EF4-FFF2-40B4-BE49-F238E27FC236}">
                <a16:creationId xmlns:a16="http://schemas.microsoft.com/office/drawing/2014/main" id="{B4B0B915-9AC5-4E4B-84C4-8B377E687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88827FC-FEA8-43FF-B709-9696594AA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82A3A24-9A7A-4135-BB21-051DB62CA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AC290C3-45C0-4820-9036-CA1E9D9EC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1709D5CD-8FC4-EC54-5470-EDE9C0729F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619510"/>
              </p:ext>
            </p:extLst>
          </p:nvPr>
        </p:nvGraphicFramePr>
        <p:xfrm>
          <a:off x="4429610" y="1405231"/>
          <a:ext cx="7225074" cy="3962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>
            <a:hlinkClick r:id="rId7"/>
            <a:extLst>
              <a:ext uri="{FF2B5EF4-FFF2-40B4-BE49-F238E27FC236}">
                <a16:creationId xmlns:a16="http://schemas.microsoft.com/office/drawing/2014/main" id="{E50148EB-9F19-5651-D289-9E607461C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26" y="1405231"/>
            <a:ext cx="3416968" cy="341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21CA4584-0A74-6E4C-1EA6-354FA4EFB21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130294" y="4137696"/>
            <a:ext cx="571739" cy="62828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0FD8AA2-1C8D-8A26-E2AF-F0D1C37FE0F2}"/>
              </a:ext>
            </a:extLst>
          </p:cNvPr>
          <p:cNvSpPr txBox="1"/>
          <p:nvPr/>
        </p:nvSpPr>
        <p:spPr>
          <a:xfrm>
            <a:off x="1337094" y="5363028"/>
            <a:ext cx="101237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En contrepartie du coût d’administration de la certification et des services d’accompagnement rendus, le certifié CGPC-CFP</a:t>
            </a:r>
            <a:r>
              <a:rPr kumimoji="0" lang="fr-FR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®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règle une cotisation de membre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5" name="Freeform 2">
            <a:extLst>
              <a:ext uri="{FF2B5EF4-FFF2-40B4-BE49-F238E27FC236}">
                <a16:creationId xmlns:a16="http://schemas.microsoft.com/office/drawing/2014/main" id="{312BD106-F95C-3F16-C543-ABE7B609F1EF}"/>
              </a:ext>
            </a:extLst>
          </p:cNvPr>
          <p:cNvSpPr/>
          <p:nvPr/>
        </p:nvSpPr>
        <p:spPr>
          <a:xfrm>
            <a:off x="896682" y="5452769"/>
            <a:ext cx="440412" cy="425280"/>
          </a:xfrm>
          <a:custGeom>
            <a:avLst/>
            <a:gdLst/>
            <a:ahLst/>
            <a:cxnLst/>
            <a:rect l="l" t="t" r="r" b="b"/>
            <a:pathLst>
              <a:path w="1116667" h="1138171">
                <a:moveTo>
                  <a:pt x="0" y="0"/>
                </a:moveTo>
                <a:lnTo>
                  <a:pt x="1116667" y="0"/>
                </a:lnTo>
                <a:lnTo>
                  <a:pt x="1116667" y="1138171"/>
                </a:lnTo>
                <a:lnTo>
                  <a:pt x="0" y="11381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88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8930" y="6064411"/>
            <a:ext cx="11534042" cy="100251"/>
            <a:chOff x="0" y="0"/>
            <a:chExt cx="4556658" cy="396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6658" cy="39605"/>
            </a:xfrm>
            <a:custGeom>
              <a:avLst/>
              <a:gdLst/>
              <a:ahLst/>
              <a:cxnLst/>
              <a:rect l="l" t="t" r="r" b="b"/>
              <a:pathLst>
                <a:path w="4556658" h="39605">
                  <a:moveTo>
                    <a:pt x="0" y="0"/>
                  </a:moveTo>
                  <a:lnTo>
                    <a:pt x="4556658" y="0"/>
                  </a:lnTo>
                  <a:lnTo>
                    <a:pt x="4556658" y="39605"/>
                  </a:lnTo>
                  <a:lnTo>
                    <a:pt x="0" y="39605"/>
                  </a:lnTo>
                  <a:close/>
                </a:path>
              </a:pathLst>
            </a:custGeom>
            <a:solidFill>
              <a:srgbClr val="014288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56658" cy="6818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8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9495899" y="6264370"/>
            <a:ext cx="2369302" cy="378648"/>
          </a:xfrm>
          <a:custGeom>
            <a:avLst/>
            <a:gdLst/>
            <a:ahLst/>
            <a:cxnLst/>
            <a:rect l="l" t="t" r="r" b="b"/>
            <a:pathLst>
              <a:path w="3553953" h="567972">
                <a:moveTo>
                  <a:pt x="0" y="0"/>
                </a:moveTo>
                <a:lnTo>
                  <a:pt x="3553953" y="0"/>
                </a:lnTo>
                <a:lnTo>
                  <a:pt x="3553953" y="567972"/>
                </a:lnTo>
                <a:lnTo>
                  <a:pt x="0" y="5679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92" b="-2269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24000">
            <a:off x="397624" y="6232007"/>
            <a:ext cx="576352" cy="543231"/>
          </a:xfrm>
          <a:custGeom>
            <a:avLst/>
            <a:gdLst/>
            <a:ahLst/>
            <a:cxnLst/>
            <a:rect l="l" t="t" r="r" b="b"/>
            <a:pathLst>
              <a:path w="864528" h="814846">
                <a:moveTo>
                  <a:pt x="5647" y="0"/>
                </a:moveTo>
                <a:lnTo>
                  <a:pt x="864528" y="5997"/>
                </a:lnTo>
                <a:lnTo>
                  <a:pt x="858881" y="814847"/>
                </a:lnTo>
                <a:lnTo>
                  <a:pt x="0" y="808851"/>
                </a:lnTo>
                <a:lnTo>
                  <a:pt x="5647" y="0"/>
                </a:lnTo>
                <a:close/>
              </a:path>
            </a:pathLst>
          </a:custGeom>
          <a:blipFill>
            <a:blip r:embed="rId3"/>
            <a:stretch>
              <a:fillRect l="-12368" t="-16360" r="-12349" b="-15962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459279" y="833217"/>
            <a:ext cx="694710" cy="662646"/>
          </a:xfrm>
          <a:custGeom>
            <a:avLst/>
            <a:gdLst/>
            <a:ahLst/>
            <a:cxnLst/>
            <a:rect l="l" t="t" r="r" b="b"/>
            <a:pathLst>
              <a:path w="1042065" h="993969">
                <a:moveTo>
                  <a:pt x="0" y="0"/>
                </a:moveTo>
                <a:lnTo>
                  <a:pt x="1042065" y="0"/>
                </a:lnTo>
                <a:lnTo>
                  <a:pt x="1042065" y="993970"/>
                </a:lnTo>
                <a:lnTo>
                  <a:pt x="0" y="9939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7837" t="-64571" r="-1095533" b="-675510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909585" y="784503"/>
            <a:ext cx="700228" cy="710837"/>
          </a:xfrm>
          <a:custGeom>
            <a:avLst/>
            <a:gdLst/>
            <a:ahLst/>
            <a:cxnLst/>
            <a:rect l="l" t="t" r="r" b="b"/>
            <a:pathLst>
              <a:path w="1050342" h="1066256">
                <a:moveTo>
                  <a:pt x="0" y="0"/>
                </a:moveTo>
                <a:lnTo>
                  <a:pt x="1050341" y="0"/>
                </a:lnTo>
                <a:lnTo>
                  <a:pt x="1050341" y="1066256"/>
                </a:lnTo>
                <a:lnTo>
                  <a:pt x="0" y="10662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57736" t="-59488" r="-891687" b="-646669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47235" y="776510"/>
            <a:ext cx="730591" cy="694427"/>
          </a:xfrm>
          <a:custGeom>
            <a:avLst/>
            <a:gdLst/>
            <a:ahLst/>
            <a:cxnLst/>
            <a:rect l="l" t="t" r="r" b="b"/>
            <a:pathLst>
              <a:path w="1095886" h="1041641">
                <a:moveTo>
                  <a:pt x="0" y="0"/>
                </a:moveTo>
                <a:lnTo>
                  <a:pt x="1095886" y="0"/>
                </a:lnTo>
                <a:lnTo>
                  <a:pt x="1095886" y="1041641"/>
                </a:lnTo>
                <a:lnTo>
                  <a:pt x="0" y="10416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82024" t="-65103" r="-654050" b="-686688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7728249" y="724764"/>
            <a:ext cx="756832" cy="746173"/>
          </a:xfrm>
          <a:custGeom>
            <a:avLst/>
            <a:gdLst/>
            <a:ahLst/>
            <a:cxnLst/>
            <a:rect l="l" t="t" r="r" b="b"/>
            <a:pathLst>
              <a:path w="1135248" h="1119259">
                <a:moveTo>
                  <a:pt x="0" y="0"/>
                </a:moveTo>
                <a:lnTo>
                  <a:pt x="1135248" y="0"/>
                </a:lnTo>
                <a:lnTo>
                  <a:pt x="1135248" y="1119259"/>
                </a:lnTo>
                <a:lnTo>
                  <a:pt x="0" y="11192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68566" t="-54905" r="-392869" b="-616703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9918223" y="746666"/>
            <a:ext cx="743277" cy="651640"/>
          </a:xfrm>
          <a:custGeom>
            <a:avLst/>
            <a:gdLst/>
            <a:ahLst/>
            <a:cxnLst/>
            <a:rect l="l" t="t" r="r" b="b"/>
            <a:pathLst>
              <a:path w="1114915" h="977460">
                <a:moveTo>
                  <a:pt x="0" y="0"/>
                </a:moveTo>
                <a:lnTo>
                  <a:pt x="1114915" y="0"/>
                </a:lnTo>
                <a:lnTo>
                  <a:pt x="1114915" y="977460"/>
                </a:lnTo>
                <a:lnTo>
                  <a:pt x="0" y="9774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93795" t="-66633" r="-170169" b="-70297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745" y="3301643"/>
            <a:ext cx="1157740" cy="115774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928371" y="2408047"/>
            <a:ext cx="2241440" cy="1678126"/>
            <a:chOff x="0" y="0"/>
            <a:chExt cx="4086498" cy="305948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086498" cy="3059489"/>
            </a:xfrm>
            <a:custGeom>
              <a:avLst/>
              <a:gdLst/>
              <a:ahLst/>
              <a:cxnLst/>
              <a:rect l="l" t="t" r="r" b="b"/>
              <a:pathLst>
                <a:path w="4086498" h="3059489">
                  <a:moveTo>
                    <a:pt x="0" y="0"/>
                  </a:moveTo>
                  <a:lnTo>
                    <a:pt x="3152216" y="0"/>
                  </a:lnTo>
                  <a:cubicBezTo>
                    <a:pt x="3667573" y="0"/>
                    <a:pt x="4086498" y="313642"/>
                    <a:pt x="4086498" y="699481"/>
                  </a:cubicBezTo>
                  <a:lnTo>
                    <a:pt x="4086498" y="3059489"/>
                  </a:lnTo>
                  <a:lnTo>
                    <a:pt x="0" y="30594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6133" r="-6133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459279" y="4176735"/>
            <a:ext cx="2241440" cy="1678126"/>
            <a:chOff x="0" y="0"/>
            <a:chExt cx="4086498" cy="3059489"/>
          </a:xfrm>
        </p:grpSpPr>
        <p:sp>
          <p:nvSpPr>
            <p:cNvPr id="16" name="Freeform 16"/>
            <p:cNvSpPr/>
            <p:nvPr/>
          </p:nvSpPr>
          <p:spPr>
            <a:xfrm rot="-10799999">
              <a:off x="0" y="0"/>
              <a:ext cx="4086498" cy="3059489"/>
            </a:xfrm>
            <a:custGeom>
              <a:avLst/>
              <a:gdLst/>
              <a:ahLst/>
              <a:cxnLst/>
              <a:rect l="l" t="t" r="r" b="b"/>
              <a:pathLst>
                <a:path w="4086498" h="3059489">
                  <a:moveTo>
                    <a:pt x="4086498" y="3059489"/>
                  </a:moveTo>
                  <a:lnTo>
                    <a:pt x="934283" y="3059489"/>
                  </a:lnTo>
                  <a:cubicBezTo>
                    <a:pt x="418925" y="3059489"/>
                    <a:pt x="0" y="2745847"/>
                    <a:pt x="0" y="2360008"/>
                  </a:cubicBezTo>
                  <a:lnTo>
                    <a:pt x="0" y="0"/>
                  </a:lnTo>
                  <a:lnTo>
                    <a:pt x="4086498" y="0"/>
                  </a:lnTo>
                  <a:lnTo>
                    <a:pt x="4086498" y="3059489"/>
                  </a:lnTo>
                  <a:close/>
                </a:path>
              </a:pathLst>
            </a:custGeom>
            <a:blipFill>
              <a:blip r:embed="rId7">
                <a:alphaModFix amt="55000"/>
              </a:blip>
              <a:stretch>
                <a:fillRect l="-6151" r="-6151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907277" y="4176735"/>
            <a:ext cx="2241440" cy="1678126"/>
            <a:chOff x="0" y="0"/>
            <a:chExt cx="4086498" cy="305948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086498" cy="3059489"/>
            </a:xfrm>
            <a:custGeom>
              <a:avLst/>
              <a:gdLst/>
              <a:ahLst/>
              <a:cxnLst/>
              <a:rect l="l" t="t" r="r" b="b"/>
              <a:pathLst>
                <a:path w="4086498" h="3059489">
                  <a:moveTo>
                    <a:pt x="0" y="0"/>
                  </a:moveTo>
                  <a:lnTo>
                    <a:pt x="3152216" y="0"/>
                  </a:lnTo>
                  <a:cubicBezTo>
                    <a:pt x="3667573" y="0"/>
                    <a:pt x="4086498" y="313642"/>
                    <a:pt x="4086498" y="699481"/>
                  </a:cubicBezTo>
                  <a:lnTo>
                    <a:pt x="4086498" y="3059489"/>
                  </a:lnTo>
                  <a:lnTo>
                    <a:pt x="0" y="30594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63000"/>
              </a:blip>
              <a:stretch>
                <a:fillRect l="-6151" r="-6151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6133" y="4583653"/>
            <a:ext cx="1161019" cy="116101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22914" y="3346572"/>
            <a:ext cx="1176229" cy="117622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32183" y="4583653"/>
            <a:ext cx="1161019" cy="1161019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 rot="-10800000">
            <a:off x="459279" y="2387361"/>
            <a:ext cx="2241440" cy="1678126"/>
            <a:chOff x="0" y="0"/>
            <a:chExt cx="4086498" cy="3059489"/>
          </a:xfrm>
        </p:grpSpPr>
        <p:sp>
          <p:nvSpPr>
            <p:cNvPr id="23" name="Freeform 23"/>
            <p:cNvSpPr/>
            <p:nvPr/>
          </p:nvSpPr>
          <p:spPr>
            <a:xfrm rot="-10800000">
              <a:off x="0" y="0"/>
              <a:ext cx="4086498" cy="3059489"/>
            </a:xfrm>
            <a:custGeom>
              <a:avLst/>
              <a:gdLst/>
              <a:ahLst/>
              <a:cxnLst/>
              <a:rect l="l" t="t" r="r" b="b"/>
              <a:pathLst>
                <a:path w="4086498" h="3059489">
                  <a:moveTo>
                    <a:pt x="4086498" y="3059489"/>
                  </a:moveTo>
                  <a:lnTo>
                    <a:pt x="934283" y="3059489"/>
                  </a:lnTo>
                  <a:cubicBezTo>
                    <a:pt x="418925" y="3059489"/>
                    <a:pt x="0" y="2745847"/>
                    <a:pt x="0" y="2360008"/>
                  </a:cubicBezTo>
                  <a:lnTo>
                    <a:pt x="0" y="0"/>
                  </a:lnTo>
                  <a:lnTo>
                    <a:pt x="4086498" y="0"/>
                  </a:lnTo>
                  <a:lnTo>
                    <a:pt x="4086498" y="3059489"/>
                  </a:lnTo>
                  <a:close/>
                </a:path>
              </a:pathLst>
            </a:custGeom>
            <a:blipFill>
              <a:blip r:embed="rId12"/>
              <a:stretch>
                <a:fillRect l="-9046" r="-3256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395735" y="164938"/>
            <a:ext cx="11427237" cy="550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20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21" b="1" i="0" u="none" strike="noStrike" kern="1200" cap="none" spc="0" normalizeH="0" baseline="0" noProof="0">
                <a:ln>
                  <a:noFill/>
                </a:ln>
                <a:solidFill>
                  <a:srgbClr val="212A7A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Les 5 principaux bénéfices du recours à un expert conseil en gestion de Patrimoine </a:t>
            </a:r>
            <a:br>
              <a:rPr kumimoji="0" lang="fr-FR" sz="1721" b="1" i="0" u="none" strike="noStrike" kern="1200" cap="none" spc="0" normalizeH="0" baseline="0" noProof="0">
                <a:ln>
                  <a:noFill/>
                </a:ln>
                <a:solidFill>
                  <a:srgbClr val="212A7A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</a:br>
            <a:r>
              <a:rPr kumimoji="0" lang="fr-FR" sz="1721" b="1" i="0" u="none" strike="noStrike" kern="1200" cap="none" spc="0" normalizeH="0" baseline="0" noProof="0">
                <a:ln>
                  <a:noFill/>
                </a:ln>
                <a:solidFill>
                  <a:srgbClr val="212A7A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CERTIFIED FINANCIAL PLANNER</a:t>
            </a:r>
            <a:r>
              <a:rPr kumimoji="0" lang="fr-FR" sz="1721" b="1" i="0" u="none" strike="noStrike" kern="1200" cap="none" spc="0" normalizeH="0" baseline="30000" noProof="0">
                <a:ln>
                  <a:noFill/>
                </a:ln>
                <a:solidFill>
                  <a:srgbClr val="212A7A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™</a:t>
            </a:r>
            <a:r>
              <a:rPr kumimoji="0" lang="fr-FR" sz="1721" b="1" i="0" u="none" strike="noStrike" kern="1200" cap="none" spc="0" normalizeH="0" baseline="0" noProof="0">
                <a:ln>
                  <a:noFill/>
                </a:ln>
                <a:solidFill>
                  <a:srgbClr val="212A7A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 - CFP</a:t>
            </a:r>
            <a:r>
              <a:rPr kumimoji="0" lang="fr-FR" sz="1721" b="1" i="0" u="none" strike="noStrike" kern="1200" cap="none" spc="0" normalizeH="0" baseline="30000" noProof="0">
                <a:ln>
                  <a:noFill/>
                </a:ln>
                <a:solidFill>
                  <a:srgbClr val="212A7A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®</a:t>
            </a:r>
            <a:r>
              <a:rPr kumimoji="0" lang="fr-FR" sz="1721" b="1" i="0" u="none" strike="noStrike" kern="1200" cap="none" spc="0" normalizeH="0" baseline="0" noProof="0">
                <a:ln>
                  <a:noFill/>
                </a:ln>
                <a:solidFill>
                  <a:srgbClr val="212A7A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 selon les épargnants clients*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59279" y="1655811"/>
            <a:ext cx="4710532" cy="638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7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29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(MS) Bold"/>
                <a:ea typeface="Calibri (MS) Bold"/>
                <a:cs typeface="Calibri (MS) Bold"/>
                <a:sym typeface="Calibri (MS) Bold"/>
              </a:rPr>
              <a:t>Les experts conseils en gestion de Patrimoine </a:t>
            </a:r>
            <a:r>
              <a:rPr kumimoji="0" lang="fr-FR" sz="1333" b="0" i="0" u="none" strike="noStrike" kern="1200" cap="none" spc="0" normalizeH="0" baseline="0" noProof="0">
                <a:ln>
                  <a:noFill/>
                </a:ln>
                <a:solidFill>
                  <a:srgbClr val="212A7A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CFP</a:t>
            </a:r>
            <a:r>
              <a:rPr kumimoji="0" lang="fr-FR" sz="1333" b="0" i="0" u="none" strike="noStrike" kern="1200" cap="none" spc="0" normalizeH="0" baseline="30000" noProof="0">
                <a:ln>
                  <a:noFill/>
                </a:ln>
                <a:solidFill>
                  <a:srgbClr val="212A7A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®</a:t>
            </a:r>
            <a:r>
              <a:rPr kumimoji="0" lang="fr-FR" sz="1333" b="0" i="0" u="none" strike="noStrike" kern="1200" cap="none" spc="0" normalizeH="0" baseline="0" noProof="0">
                <a:ln>
                  <a:noFill/>
                </a:ln>
                <a:solidFill>
                  <a:srgbClr val="212A7A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kumimoji="0" lang="fr-FR" sz="1329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(MS) Bold"/>
                <a:ea typeface="Calibri (MS) Bold"/>
                <a:cs typeface="Calibri (MS) Bold"/>
                <a:sym typeface="Calibri (MS) Bold"/>
              </a:rPr>
              <a:t>engendrent des bienfaits qui ne sont pas seulement d’ordre financier 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11747" y="925867"/>
            <a:ext cx="1592665" cy="491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Amélioration </a:t>
            </a: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du bien être financier 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et de la tranquillité d’esprit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666963" y="884329"/>
            <a:ext cx="1371253" cy="49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Confiance renforcée 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pour la prise de décisions financières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096001" y="884329"/>
            <a:ext cx="1460799" cy="49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Meilleure compréhension des questions financières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505736" y="867410"/>
            <a:ext cx="1240493" cy="658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Gain de temps et d’effort</a:t>
            </a: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dans l’organisation des finances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680549" y="825451"/>
            <a:ext cx="1142423" cy="49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Sentiment 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d’optimisation du patrimoine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712531" y="3043300"/>
            <a:ext cx="5274757" cy="213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78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93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(MS) Bold"/>
                <a:ea typeface="Calibri (MS) Bold"/>
                <a:cs typeface="Calibri (MS) Bold"/>
                <a:sym typeface="Calibri (MS) Bold"/>
              </a:rPr>
              <a:t>La gestion de patrimoine est une priorité pour la génération Y 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5712531" y="1788437"/>
            <a:ext cx="6110441" cy="1106014"/>
            <a:chOff x="0" y="0"/>
            <a:chExt cx="11140298" cy="201643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1140298" cy="2016439"/>
            </a:xfrm>
            <a:custGeom>
              <a:avLst/>
              <a:gdLst/>
              <a:ahLst/>
              <a:cxnLst/>
              <a:rect l="l" t="t" r="r" b="b"/>
              <a:pathLst>
                <a:path w="11140298" h="2016439">
                  <a:moveTo>
                    <a:pt x="0" y="0"/>
                  </a:moveTo>
                  <a:lnTo>
                    <a:pt x="8593328" y="0"/>
                  </a:lnTo>
                  <a:cubicBezTo>
                    <a:pt x="9998256" y="0"/>
                    <a:pt x="11140298" y="206714"/>
                    <a:pt x="11140298" y="461012"/>
                  </a:cubicBezTo>
                  <a:lnTo>
                    <a:pt x="11140298" y="2016439"/>
                  </a:lnTo>
                  <a:lnTo>
                    <a:pt x="0" y="2016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F8FD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6671427" y="2004170"/>
            <a:ext cx="4834773" cy="675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78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93" b="1" i="0" u="none" strike="noStrike" kern="1200" cap="none" spc="0" normalizeH="0" baseline="0" noProof="0">
                <a:ln>
                  <a:noFill/>
                </a:ln>
                <a:solidFill>
                  <a:srgbClr val="7E32AD"/>
                </a:solidFill>
                <a:effectLst/>
                <a:uLnTx/>
                <a:uFillTx/>
                <a:latin typeface="Calibri (MS) Bold"/>
                <a:ea typeface="Calibri (MS) Bold"/>
                <a:cs typeface="Calibri (MS) Bold"/>
                <a:sym typeface="Calibri (MS) Bold"/>
              </a:rPr>
              <a:t>des épargnants clients font confiance aux experts conseils en gestion de Patrimoine CFP</a:t>
            </a:r>
            <a:r>
              <a:rPr kumimoji="0" lang="fr-FR" sz="1333" b="1" i="0" u="none" strike="noStrike" kern="1200" cap="none" spc="0" normalizeH="0" baseline="30000" noProof="0">
                <a:ln>
                  <a:noFill/>
                </a:ln>
                <a:solidFill>
                  <a:srgbClr val="7E32AD"/>
                </a:solidFill>
                <a:effectLst/>
                <a:uLnTx/>
                <a:uFillTx/>
                <a:latin typeface="Calibri (MS) Bold"/>
                <a:ea typeface="Calibri (MS) Bold"/>
                <a:cs typeface="Calibri (MS) Bold"/>
                <a:sym typeface="Calibri (MS) Bold"/>
              </a:rPr>
              <a:t>®</a:t>
            </a:r>
            <a:r>
              <a:rPr kumimoji="0" lang="fr-FR" sz="1393" b="1" i="0" u="none" strike="noStrike" kern="1200" cap="none" spc="0" normalizeH="0" baseline="0" noProof="0">
                <a:ln>
                  <a:noFill/>
                </a:ln>
                <a:solidFill>
                  <a:srgbClr val="7E32AD"/>
                </a:solidFill>
                <a:effectLst/>
                <a:uLnTx/>
                <a:uFillTx/>
                <a:latin typeface="Calibri (MS) Bold"/>
                <a:ea typeface="Calibri (MS) Bold"/>
                <a:cs typeface="Calibri (MS) Bold"/>
                <a:sym typeface="Calibri (MS) Bold"/>
              </a:rPr>
              <a:t> pour agir au mieux de leurs intérêts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836932" y="1953370"/>
            <a:ext cx="834495" cy="475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9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96" b="1" i="0" u="none" strike="noStrike" kern="1200" cap="none" spc="0" normalizeH="0" baseline="0" noProof="0">
                <a:ln>
                  <a:noFill/>
                </a:ln>
                <a:solidFill>
                  <a:srgbClr val="7E32AD"/>
                </a:solidFill>
                <a:effectLst/>
                <a:uLnTx/>
                <a:uFillTx/>
                <a:latin typeface="Calibri (MS) Bold"/>
                <a:ea typeface="Calibri (MS) Bold"/>
                <a:cs typeface="Calibri (MS) Bold"/>
                <a:sym typeface="Calibri (MS) Bold"/>
              </a:rPr>
              <a:t>98%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978466" y="3422650"/>
            <a:ext cx="1262286" cy="1158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ont reçu ou s'attendent à recevoir un héritage ou une aide financière importante dans les années à venir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961698" y="4740356"/>
            <a:ext cx="1695787" cy="1158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2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des membres de la génération Y qui n’ont jamais fait appel à un conseil en gestion de patrimoine envisageraient de payer pour des conseils en gestion de patrimoine.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018498" y="2818522"/>
            <a:ext cx="2061186" cy="964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9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21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73 % des épargnants estiment qu’ils font mieux face aux problèmes de santé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75240" y="2638885"/>
            <a:ext cx="2061186" cy="1207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9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21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79 % des épargnants estiment que le conseil les aide à concrétiser leurs rêves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49406" y="4667705"/>
            <a:ext cx="2061186" cy="964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9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21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51 % des épargnants  déclarent un impact positif sur leur vie familiale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977030" y="4577936"/>
            <a:ext cx="2061186" cy="964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9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21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51% des épargnants déclarent un impact positif sur leur santé mentale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66225" y="3438242"/>
            <a:ext cx="1898976" cy="991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sont susceptibles de commencer à recevoir cette aide financière au cours des 10 prochaines années, 80% d'entre eux estimant qu’elle sera supérieure à 50 000 $US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918223" y="4674055"/>
            <a:ext cx="1904749" cy="1325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n'ont jamais eu recours à un conseil en gestion de patrimoine mais envisagent de le faire, 50 % d'entre eux souhaitant commencer dans les trois prochaines années et 85 % dans les dix prochaines années.</a:t>
            </a:r>
          </a:p>
          <a:p>
            <a:pPr marL="0" marR="0" lvl="0" indent="0" algn="l" defTabSz="60963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6138614" y="3684778"/>
            <a:ext cx="674489" cy="366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01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35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53%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028411" y="3684778"/>
            <a:ext cx="674489" cy="366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01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35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62%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098728" y="4953455"/>
            <a:ext cx="674489" cy="366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01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35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67%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071739" y="4965050"/>
            <a:ext cx="674489" cy="366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01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35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34%</a:t>
            </a:r>
          </a:p>
        </p:txBody>
      </p:sp>
      <p:sp>
        <p:nvSpPr>
          <p:cNvPr id="48" name="TextBox 28">
            <a:extLst>
              <a:ext uri="{FF2B5EF4-FFF2-40B4-BE49-F238E27FC236}">
                <a16:creationId xmlns:a16="http://schemas.microsoft.com/office/drawing/2014/main" id="{0772ADBA-579F-988F-4175-26DBD5F0219C}"/>
              </a:ext>
            </a:extLst>
          </p:cNvPr>
          <p:cNvSpPr txBox="1"/>
          <p:nvPr/>
        </p:nvSpPr>
        <p:spPr>
          <a:xfrm>
            <a:off x="6254179" y="6649901"/>
            <a:ext cx="3929592" cy="1559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* Etude 2023 « Global Consumer </a:t>
            </a:r>
            <a:r>
              <a:rPr kumimoji="0" lang="fr-FR" sz="933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Research</a:t>
            </a:r>
            <a:r>
              <a:rPr kumimoji="0" lang="fr-FR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 » du FPSB   </a:t>
            </a:r>
            <a:endParaRPr kumimoji="0" lang="fr-FR" sz="933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002197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24433" y="3141127"/>
            <a:ext cx="7070084" cy="819227"/>
          </a:xfrm>
        </p:spPr>
        <p:txBody>
          <a:bodyPr>
            <a:normAutofit/>
          </a:bodyPr>
          <a:lstStyle/>
          <a:p>
            <a:pPr algn="ctr"/>
            <a:r>
              <a:rPr lang="fr-FR" sz="4400" cap="small" dirty="0"/>
              <a:t>I. Métier et Compétences</a:t>
            </a:r>
            <a:endParaRPr lang="fr-FR" sz="3200" i="1" cap="small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6" y="567550"/>
            <a:ext cx="1860932" cy="226457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516" y="628606"/>
            <a:ext cx="803617" cy="56050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98584" y="6088828"/>
            <a:ext cx="10838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>
                <a:solidFill>
                  <a:schemeClr val="bg1"/>
                </a:solidFill>
              </a:rPr>
              <a:t>CGPC  –  32, Place Saint-Georges 75009 Paris -  01 40 06 08 08  - </a:t>
            </a:r>
            <a:r>
              <a:rPr lang="fr-FR" sz="1050">
                <a:solidFill>
                  <a:schemeClr val="bg1"/>
                </a:solidFill>
                <a:hlinkClick r:id="rId4"/>
              </a:rPr>
              <a:t>charlottegomis@cgpc.fr</a:t>
            </a:r>
            <a:r>
              <a:rPr lang="fr-FR" sz="105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634067" y="1151744"/>
            <a:ext cx="10377407" cy="14051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cap="small" dirty="0"/>
              <a:t>PREPARATION A LA CERTIFICATION ECGP</a:t>
            </a:r>
          </a:p>
          <a:p>
            <a:pPr algn="ctr"/>
            <a:r>
              <a:rPr lang="fr-FR" sz="3500" cap="small" dirty="0"/>
              <a:t>PROMOTION EC19</a:t>
            </a:r>
          </a:p>
          <a:p>
            <a:pPr algn="ctr"/>
            <a:r>
              <a:rPr lang="fr-FR" sz="3500" cap="small" dirty="0"/>
              <a:t>Livret d’accueil 1</a:t>
            </a:r>
          </a:p>
        </p:txBody>
      </p:sp>
    </p:spTree>
    <p:extLst>
      <p:ext uri="{BB962C8B-B14F-4D97-AF65-F5344CB8AC3E}">
        <p14:creationId xmlns:p14="http://schemas.microsoft.com/office/powerpoint/2010/main" val="2718365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7E77109F-CD8B-6388-BE22-CB8E2D1D3ED3}"/>
              </a:ext>
            </a:extLst>
          </p:cNvPr>
          <p:cNvSpPr txBox="1"/>
          <p:nvPr/>
        </p:nvSpPr>
        <p:spPr>
          <a:xfrm>
            <a:off x="288613" y="1286110"/>
            <a:ext cx="11595851" cy="1385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71"/>
              </a:lnSpc>
              <a:spcBef>
                <a:spcPct val="0"/>
              </a:spcBef>
            </a:pPr>
            <a:r>
              <a:rPr lang="en-US" sz="6000" b="1" spc="-100">
                <a:solidFill>
                  <a:srgbClr val="345899"/>
                </a:solidFill>
                <a:latin typeface="+mj-lt"/>
              </a:rPr>
              <a:t>RETROUVEZ-NOUS SUR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2C6222-245A-2C67-A62F-D247F7EC2C58}"/>
              </a:ext>
            </a:extLst>
          </p:cNvPr>
          <p:cNvGrpSpPr/>
          <p:nvPr/>
        </p:nvGrpSpPr>
        <p:grpSpPr>
          <a:xfrm>
            <a:off x="2709930" y="3277514"/>
            <a:ext cx="6582791" cy="757558"/>
            <a:chOff x="0" y="0"/>
            <a:chExt cx="8777055" cy="101007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130FA32-F629-924F-E3DF-E88590BEAEE1}"/>
                </a:ext>
              </a:extLst>
            </p:cNvPr>
            <p:cNvSpPr/>
            <p:nvPr/>
          </p:nvSpPr>
          <p:spPr>
            <a:xfrm>
              <a:off x="0" y="0"/>
              <a:ext cx="1008339" cy="1008339"/>
            </a:xfrm>
            <a:custGeom>
              <a:avLst/>
              <a:gdLst/>
              <a:ahLst/>
              <a:cxnLst/>
              <a:rect l="l" t="t" r="r" b="b"/>
              <a:pathLst>
                <a:path w="1008339" h="1008339">
                  <a:moveTo>
                    <a:pt x="0" y="0"/>
                  </a:moveTo>
                  <a:lnTo>
                    <a:pt x="1008339" y="0"/>
                  </a:lnTo>
                  <a:lnTo>
                    <a:pt x="1008339" y="1008339"/>
                  </a:lnTo>
                  <a:lnTo>
                    <a:pt x="0" y="1008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AD1E791-E817-8AA4-95F1-137C9898A016}"/>
                </a:ext>
              </a:extLst>
            </p:cNvPr>
            <p:cNvSpPr/>
            <p:nvPr/>
          </p:nvSpPr>
          <p:spPr>
            <a:xfrm>
              <a:off x="1998939" y="0"/>
              <a:ext cx="1010077" cy="1010077"/>
            </a:xfrm>
            <a:custGeom>
              <a:avLst/>
              <a:gdLst/>
              <a:ahLst/>
              <a:cxnLst/>
              <a:rect l="l" t="t" r="r" b="b"/>
              <a:pathLst>
                <a:path w="1010077" h="1010077">
                  <a:moveTo>
                    <a:pt x="0" y="0"/>
                  </a:moveTo>
                  <a:lnTo>
                    <a:pt x="1010077" y="0"/>
                  </a:lnTo>
                  <a:lnTo>
                    <a:pt x="1010077" y="1010077"/>
                  </a:lnTo>
                  <a:lnTo>
                    <a:pt x="0" y="1010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8815603-DC3D-9E3F-3C5B-E5A61532EBC0}"/>
                </a:ext>
              </a:extLst>
            </p:cNvPr>
            <p:cNvSpPr/>
            <p:nvPr/>
          </p:nvSpPr>
          <p:spPr>
            <a:xfrm>
              <a:off x="3999616" y="63821"/>
              <a:ext cx="946256" cy="946256"/>
            </a:xfrm>
            <a:custGeom>
              <a:avLst/>
              <a:gdLst/>
              <a:ahLst/>
              <a:cxnLst/>
              <a:rect l="l" t="t" r="r" b="b"/>
              <a:pathLst>
                <a:path w="946256" h="946256">
                  <a:moveTo>
                    <a:pt x="0" y="0"/>
                  </a:moveTo>
                  <a:lnTo>
                    <a:pt x="946257" y="0"/>
                  </a:lnTo>
                  <a:lnTo>
                    <a:pt x="946257" y="946256"/>
                  </a:lnTo>
                  <a:lnTo>
                    <a:pt x="0" y="946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B513FC7-D4DD-F99D-7BBC-921B5040A458}"/>
                </a:ext>
              </a:extLst>
            </p:cNvPr>
            <p:cNvSpPr/>
            <p:nvPr/>
          </p:nvSpPr>
          <p:spPr>
            <a:xfrm>
              <a:off x="5936473" y="95719"/>
              <a:ext cx="914358" cy="914358"/>
            </a:xfrm>
            <a:custGeom>
              <a:avLst/>
              <a:gdLst/>
              <a:ahLst/>
              <a:cxnLst/>
              <a:rect l="l" t="t" r="r" b="b"/>
              <a:pathLst>
                <a:path w="914358" h="914358">
                  <a:moveTo>
                    <a:pt x="0" y="0"/>
                  </a:moveTo>
                  <a:lnTo>
                    <a:pt x="914358" y="0"/>
                  </a:lnTo>
                  <a:lnTo>
                    <a:pt x="914358" y="914358"/>
                  </a:lnTo>
                  <a:lnTo>
                    <a:pt x="0" y="9143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3F454A4-E38E-9279-F33B-110182C2E4E6}"/>
                </a:ext>
              </a:extLst>
            </p:cNvPr>
            <p:cNvSpPr/>
            <p:nvPr/>
          </p:nvSpPr>
          <p:spPr>
            <a:xfrm>
              <a:off x="7841431" y="74454"/>
              <a:ext cx="935624" cy="935624"/>
            </a:xfrm>
            <a:custGeom>
              <a:avLst/>
              <a:gdLst/>
              <a:ahLst/>
              <a:cxnLst/>
              <a:rect l="l" t="t" r="r" b="b"/>
              <a:pathLst>
                <a:path w="935624" h="935624">
                  <a:moveTo>
                    <a:pt x="0" y="0"/>
                  </a:moveTo>
                  <a:lnTo>
                    <a:pt x="935624" y="0"/>
                  </a:lnTo>
                  <a:lnTo>
                    <a:pt x="935624" y="935623"/>
                  </a:lnTo>
                  <a:lnTo>
                    <a:pt x="0" y="935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9" name="Picture 10">
            <a:extLst>
              <a:ext uri="{FF2B5EF4-FFF2-40B4-BE49-F238E27FC236}">
                <a16:creationId xmlns:a16="http://schemas.microsoft.com/office/drawing/2014/main" id="{D9E1AEB1-A2D3-50B0-B0CA-DF4C2D4D3C3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772720" y="2833521"/>
            <a:ext cx="598854" cy="488066"/>
          </a:xfrm>
          <a:prstGeom prst="rect">
            <a:avLst/>
          </a:prstGeom>
        </p:spPr>
      </p:pic>
      <p:sp>
        <p:nvSpPr>
          <p:cNvPr id="10" name="Freeform 11">
            <a:extLst>
              <a:ext uri="{FF2B5EF4-FFF2-40B4-BE49-F238E27FC236}">
                <a16:creationId xmlns:a16="http://schemas.microsoft.com/office/drawing/2014/main" id="{7CB001DE-D21B-7132-CB92-80B1BB127C7B}"/>
              </a:ext>
            </a:extLst>
          </p:cNvPr>
          <p:cNvSpPr/>
          <p:nvPr/>
        </p:nvSpPr>
        <p:spPr>
          <a:xfrm>
            <a:off x="2399320" y="621268"/>
            <a:ext cx="724024" cy="1385379"/>
          </a:xfrm>
          <a:custGeom>
            <a:avLst/>
            <a:gdLst/>
            <a:ahLst/>
            <a:cxnLst/>
            <a:rect l="l" t="t" r="r" b="b"/>
            <a:pathLst>
              <a:path w="724560" h="1792786">
                <a:moveTo>
                  <a:pt x="0" y="0"/>
                </a:moveTo>
                <a:lnTo>
                  <a:pt x="724560" y="0"/>
                </a:lnTo>
                <a:lnTo>
                  <a:pt x="724560" y="1792786"/>
                </a:lnTo>
                <a:lnTo>
                  <a:pt x="0" y="179278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76314" t="-1626" r="-82248" b="-31705"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2FDC3961-1D9D-C918-0127-376514AD777F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8915214" y="3587799"/>
            <a:ext cx="571739" cy="628285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B615287E-B2CA-220A-8AE5-DCDD51706AD1}"/>
              </a:ext>
            </a:extLst>
          </p:cNvPr>
          <p:cNvSpPr txBox="1"/>
          <p:nvPr/>
        </p:nvSpPr>
        <p:spPr>
          <a:xfrm>
            <a:off x="4939794" y="1896905"/>
            <a:ext cx="2123064" cy="13272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71"/>
              </a:lnSpc>
              <a:spcBef>
                <a:spcPct val="0"/>
              </a:spcBef>
            </a:pPr>
            <a:r>
              <a:rPr lang="en-US" sz="3200" b="1" spc="-100">
                <a:solidFill>
                  <a:srgbClr val="345899"/>
                </a:solidFill>
                <a:latin typeface="+mj-lt"/>
              </a:rPr>
              <a:t>@CGPC</a:t>
            </a:r>
          </a:p>
        </p:txBody>
      </p:sp>
      <p:pic>
        <p:nvPicPr>
          <p:cNvPr id="14" name="Image 13" descr="Une image contenant motif, carré, art, Rectangle&#10;&#10;Description générée automatiquement">
            <a:extLst>
              <a:ext uri="{FF2B5EF4-FFF2-40B4-BE49-F238E27FC236}">
                <a16:creationId xmlns:a16="http://schemas.microsoft.com/office/drawing/2014/main" id="{8E6DD56A-17F4-A9A2-BFB5-4A93FA2A0DF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07351" y="3901942"/>
            <a:ext cx="3186702" cy="3186702"/>
          </a:xfrm>
          <a:prstGeom prst="rect">
            <a:avLst/>
          </a:prstGeom>
        </p:spPr>
      </p:pic>
      <p:pic>
        <p:nvPicPr>
          <p:cNvPr id="16" name="Image 15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DBC33A5C-1E7F-099F-551D-BCD43C8A988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8613" y="733471"/>
            <a:ext cx="1232899" cy="112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03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3432D-8F2D-B173-428D-F20DE0BCB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D88F55-29E2-5516-2FBF-6AB8D24BE329}"/>
              </a:ext>
            </a:extLst>
          </p:cNvPr>
          <p:cNvSpPr/>
          <p:nvPr/>
        </p:nvSpPr>
        <p:spPr>
          <a:xfrm>
            <a:off x="5748789" y="5972939"/>
            <a:ext cx="736094" cy="683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618C907-E47F-807F-95E5-1788FC51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615" y="475890"/>
            <a:ext cx="11284189" cy="655200"/>
          </a:xfrm>
        </p:spPr>
        <p:txBody>
          <a:bodyPr>
            <a:normAutofit fontScale="90000"/>
          </a:bodyPr>
          <a:lstStyle/>
          <a:p>
            <a:r>
              <a:rPr lang="fr-FR" sz="2400" b="1"/>
              <a:t>Être certifié ECGP/CFP</a:t>
            </a:r>
            <a:r>
              <a:rPr lang="fr-FR" sz="2400" b="1" baseline="30000"/>
              <a:t>®</a:t>
            </a:r>
            <a:r>
              <a:rPr lang="fr-FR" sz="2400" b="1"/>
              <a:t> de CGPC, c’est pouvoir dire au client que :  </a:t>
            </a:r>
            <a:endParaRPr lang="fr-FR" sz="2400" b="1" i="1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556FA5-45DB-99A2-0133-EDE4215E0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15" y="1857767"/>
            <a:ext cx="11029615" cy="2400042"/>
          </a:xfrm>
        </p:spPr>
        <p:txBody>
          <a:bodyPr/>
          <a:lstStyle/>
          <a:p>
            <a:pPr marL="0" indent="0">
              <a:buNone/>
            </a:pPr>
            <a:endParaRPr lang="fr-FR" sz="240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 sz="240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 sz="240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 sz="240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 sz="240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118C2D8-D52E-18BE-6E65-74CA63D27591}"/>
              </a:ext>
            </a:extLst>
          </p:cNvPr>
          <p:cNvSpPr txBox="1"/>
          <p:nvPr/>
        </p:nvSpPr>
        <p:spPr>
          <a:xfrm>
            <a:off x="688770" y="1723778"/>
            <a:ext cx="1111915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SzPct val="113000"/>
              <a:buFont typeface="Wingdings" panose="05000000000000000000" pitchFamily="2" charset="2"/>
              <a:buChar char="v"/>
            </a:pPr>
            <a:r>
              <a:rPr lang="fr-FR" sz="1600" dirty="0">
                <a:solidFill>
                  <a:schemeClr val="tx2"/>
                </a:solidFill>
                <a:cs typeface="Calibri Light" panose="020F0302020204030204" pitchFamily="34" charset="0"/>
              </a:rPr>
              <a:t>Vous avez des </a:t>
            </a:r>
            <a:r>
              <a:rPr lang="fr-FR" sz="1600" b="1" dirty="0">
                <a:solidFill>
                  <a:schemeClr val="tx2"/>
                </a:solidFill>
                <a:cs typeface="Calibri Light" panose="020F0302020204030204" pitchFamily="34" charset="0"/>
              </a:rPr>
              <a:t>compétences </a:t>
            </a:r>
            <a:r>
              <a:rPr lang="fr-FR" sz="1600" i="1" dirty="0">
                <a:solidFill>
                  <a:schemeClr val="tx2"/>
                </a:solidFill>
                <a:cs typeface="Calibri Light" panose="020F0302020204030204" pitchFamily="34" charset="0"/>
              </a:rPr>
              <a:t> (cf. Référentiels d’activités et de compétences de la certification) </a:t>
            </a:r>
            <a:r>
              <a:rPr lang="fr-FR" sz="1600" dirty="0">
                <a:solidFill>
                  <a:schemeClr val="tx2"/>
                </a:solidFill>
                <a:cs typeface="Calibri Light" panose="020F0302020204030204" pitchFamily="34" charset="0"/>
              </a:rPr>
              <a:t>assez élevées et étendues pour </a:t>
            </a:r>
            <a:r>
              <a:rPr lang="fr-FR" sz="1600" b="1" dirty="0">
                <a:solidFill>
                  <a:schemeClr val="tx2"/>
                </a:solidFill>
                <a:cs typeface="Calibri Light" panose="020F0302020204030204" pitchFamily="34" charset="0"/>
              </a:rPr>
              <a:t>conseiller en expert </a:t>
            </a:r>
            <a:r>
              <a:rPr lang="fr-FR" sz="1600" dirty="0">
                <a:solidFill>
                  <a:schemeClr val="tx2"/>
                </a:solidFill>
                <a:cs typeface="Calibri Light" panose="020F0302020204030204" pitchFamily="34" charset="0"/>
              </a:rPr>
              <a:t>autonome et responsable </a:t>
            </a:r>
            <a:r>
              <a:rPr lang="fr-FR" sz="1600" i="1" dirty="0">
                <a:solidFill>
                  <a:schemeClr val="tx2"/>
                </a:solidFill>
                <a:cs typeface="Calibri Light" panose="020F0302020204030204" pitchFamily="34" charset="0"/>
              </a:rPr>
              <a:t>(Niveau de qualification 7, celui du Master professionnel) </a:t>
            </a:r>
            <a:r>
              <a:rPr lang="fr-FR" sz="1600" dirty="0">
                <a:solidFill>
                  <a:schemeClr val="tx2"/>
                </a:solidFill>
                <a:cs typeface="Calibri Light" panose="020F0302020204030204" pitchFamily="34" charset="0"/>
              </a:rPr>
              <a:t>:</a:t>
            </a:r>
            <a:endParaRPr lang="fr-FR" sz="1600" b="1" dirty="0">
              <a:solidFill>
                <a:schemeClr val="tx2"/>
              </a:solidFill>
              <a:cs typeface="Calibri Light" panose="020F0302020204030204" pitchFamily="34" charset="0"/>
            </a:endParaRPr>
          </a:p>
          <a:p>
            <a:pPr>
              <a:buClr>
                <a:schemeClr val="accent2"/>
              </a:buClr>
              <a:buSzPct val="113000"/>
            </a:pPr>
            <a:endParaRPr lang="fr-FR" sz="1600" i="1" dirty="0">
              <a:solidFill>
                <a:schemeClr val="tx2"/>
              </a:solidFill>
              <a:cs typeface="Calibri Light" panose="020F0302020204030204" pitchFamily="34" charset="0"/>
            </a:endParaRPr>
          </a:p>
          <a:p>
            <a:pPr marL="285750" indent="-285750">
              <a:buClr>
                <a:schemeClr val="accent2"/>
              </a:buClr>
              <a:buSzPct val="113000"/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chemeClr val="tx2"/>
                </a:solidFill>
                <a:cs typeface="Calibri Light" panose="020F0302020204030204" pitchFamily="34" charset="0"/>
              </a:rPr>
              <a:t>Dans toutes les situations familiales et patrimoniales (y compris les plus complexes) </a:t>
            </a:r>
          </a:p>
          <a:p>
            <a:pPr>
              <a:buClr>
                <a:schemeClr val="accent2"/>
              </a:buClr>
              <a:buSzPct val="113000"/>
            </a:pPr>
            <a:endParaRPr lang="fr-FR" sz="1600" b="1" dirty="0">
              <a:solidFill>
                <a:schemeClr val="tx2"/>
              </a:solidFill>
              <a:cs typeface="Calibri Light" panose="020F0302020204030204" pitchFamily="34" charset="0"/>
            </a:endParaRPr>
          </a:p>
          <a:p>
            <a:pPr marL="285750" indent="-285750">
              <a:buClr>
                <a:schemeClr val="accent2"/>
              </a:buClr>
              <a:buSzPct val="113000"/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chemeClr val="tx2"/>
                </a:solidFill>
                <a:cs typeface="Calibri Light" panose="020F0302020204030204" pitchFamily="34" charset="0"/>
              </a:rPr>
              <a:t>Dans tous les registres d’intervention en gestion de patrimoine : </a:t>
            </a:r>
          </a:p>
          <a:p>
            <a:endParaRPr lang="fr-FR" sz="1000" dirty="0">
              <a:solidFill>
                <a:schemeClr val="tx2"/>
              </a:solidFill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tx2"/>
                </a:solidFill>
                <a:cs typeface="Calibri Light" panose="020F0302020204030204" pitchFamily="34" charset="0"/>
              </a:rPr>
              <a:t>Actions sur la situation </a:t>
            </a:r>
            <a:r>
              <a:rPr lang="fr-FR" sz="1600" b="1" dirty="0">
                <a:solidFill>
                  <a:schemeClr val="tx2"/>
                </a:solidFill>
                <a:cs typeface="Calibri Light" panose="020F0302020204030204" pitchFamily="34" charset="0"/>
              </a:rPr>
              <a:t>juridique</a:t>
            </a:r>
            <a:r>
              <a:rPr lang="fr-FR" sz="1600" dirty="0">
                <a:solidFill>
                  <a:schemeClr val="tx2"/>
                </a:solidFill>
                <a:cs typeface="Calibri Light" panose="020F0302020204030204" pitchFamily="34" charset="0"/>
              </a:rPr>
              <a:t> des personnes et des biens,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tx2"/>
                </a:solidFill>
                <a:cs typeface="Calibri Light" panose="020F0302020204030204" pitchFamily="34" charset="0"/>
              </a:rPr>
              <a:t>Actions d’investissement patrimonial,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tx2"/>
                </a:solidFill>
                <a:cs typeface="Calibri Light" panose="020F0302020204030204" pitchFamily="34" charset="0"/>
              </a:rPr>
              <a:t>Actions de la protection de la personne et de son patrimoine à travers les assurances et la préparation de la retraite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tx2"/>
                </a:solidFill>
                <a:cs typeface="Calibri Light" panose="020F0302020204030204" pitchFamily="34" charset="0"/>
              </a:rPr>
              <a:t>Actions contribuant à la maîtrise de la contribution fiscale, </a:t>
            </a:r>
          </a:p>
          <a:p>
            <a:pPr marL="285750" indent="-285750">
              <a:buFontTx/>
              <a:buChar char="-"/>
            </a:pPr>
            <a:endParaRPr lang="fr-FR" sz="1600" dirty="0">
              <a:solidFill>
                <a:schemeClr val="tx2"/>
              </a:solidFill>
              <a:cs typeface="Calibri Light" panose="020F0302020204030204" pitchFamily="34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chemeClr val="tx2"/>
                </a:solidFill>
                <a:cs typeface="Calibri Light" panose="020F0302020204030204" pitchFamily="34" charset="0"/>
              </a:rPr>
              <a:t>En agissant en </a:t>
            </a:r>
            <a:r>
              <a:rPr lang="fr-FR" sz="1600" b="1" dirty="0">
                <a:solidFill>
                  <a:schemeClr val="tx2"/>
                </a:solidFill>
                <a:cs typeface="Calibri Light" panose="020F0302020204030204" pitchFamily="34" charset="0"/>
              </a:rPr>
              <a:t>conformité avec la réglementation</a:t>
            </a:r>
          </a:p>
          <a:p>
            <a:pPr>
              <a:buClr>
                <a:schemeClr val="accent2"/>
              </a:buClr>
            </a:pPr>
            <a:endParaRPr lang="fr-FR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Clr>
                <a:schemeClr val="accent2"/>
              </a:buClr>
            </a:pPr>
            <a:r>
              <a:rPr lang="fr-FR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600" b="1" cap="small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APPROCHE GLOBALE DU CLIENT      ↔      RESPONSABILITE GLOBALE DU CONSEILLER     </a:t>
            </a:r>
            <a:br>
              <a:rPr lang="fr-FR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fr-FR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fr-FR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  </a:t>
            </a:r>
            <a:endParaRPr lang="fr-FR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endParaRPr lang="fr-FR" sz="16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549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CD070-4B1D-4DFC-9B71-3B2D16130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E6D7EA-2330-A276-A1D5-176CD40EC8D7}"/>
              </a:ext>
            </a:extLst>
          </p:cNvPr>
          <p:cNvSpPr/>
          <p:nvPr/>
        </p:nvSpPr>
        <p:spPr>
          <a:xfrm>
            <a:off x="5748789" y="5972939"/>
            <a:ext cx="736094" cy="683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87CBC70-19B4-72FD-89B4-615C8B4D2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615" y="475890"/>
            <a:ext cx="11284189" cy="655200"/>
          </a:xfrm>
        </p:spPr>
        <p:txBody>
          <a:bodyPr>
            <a:normAutofit fontScale="90000"/>
          </a:bodyPr>
          <a:lstStyle/>
          <a:p>
            <a:r>
              <a:rPr lang="fr-FR" sz="2400" b="1" dirty="0"/>
              <a:t>Être certifié ECGP/CFP</a:t>
            </a:r>
            <a:r>
              <a:rPr lang="fr-FR" sz="2400" b="1" baseline="30000" dirty="0"/>
              <a:t>®</a:t>
            </a:r>
            <a:r>
              <a:rPr lang="fr-FR" sz="2400" b="1" dirty="0"/>
              <a:t> de CGPC, c’est pouvoir dire au client que :  </a:t>
            </a:r>
            <a:endParaRPr lang="fr-FR" sz="2400" b="1" i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D79CFF-E707-27AC-51B1-643245BD1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15" y="1857767"/>
            <a:ext cx="11029615" cy="2400042"/>
          </a:xfrm>
        </p:spPr>
        <p:txBody>
          <a:bodyPr/>
          <a:lstStyle/>
          <a:p>
            <a:pPr marL="0" indent="0">
              <a:buNone/>
            </a:pPr>
            <a:endParaRPr lang="fr-FR" sz="240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 sz="240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 sz="240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 sz="240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 sz="240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79EFE54-8CD4-039B-8372-01914D21991E}"/>
              </a:ext>
            </a:extLst>
          </p:cNvPr>
          <p:cNvSpPr txBox="1"/>
          <p:nvPr/>
        </p:nvSpPr>
        <p:spPr>
          <a:xfrm>
            <a:off x="711823" y="1603236"/>
            <a:ext cx="10553198" cy="265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endParaRPr lang="fr-FR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fr-FR" sz="16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(i) Vous vous </a:t>
            </a:r>
            <a:r>
              <a:rPr lang="fr-FR" sz="1600" b="1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engagez</a:t>
            </a:r>
            <a:r>
              <a:rPr lang="fr-FR" sz="16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à respecter des </a:t>
            </a:r>
            <a:r>
              <a:rPr lang="fr-FR" sz="1600" b="1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normes de pratiques </a:t>
            </a:r>
            <a:r>
              <a:rPr lang="fr-FR" sz="16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et un </a:t>
            </a:r>
            <a:r>
              <a:rPr lang="fr-FR" sz="1600" b="1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code d’éthique et de responsabilité professionnelle </a:t>
            </a:r>
            <a:r>
              <a:rPr lang="fr-FR" sz="16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assurant que vous agissez </a:t>
            </a:r>
            <a:r>
              <a:rPr lang="fr-FR" sz="1600" b="1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au mieux des intérêts du client </a:t>
            </a:r>
            <a:r>
              <a:rPr lang="fr-FR" sz="16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(« client first »),</a:t>
            </a:r>
            <a:endParaRPr lang="fr-FR" sz="1600" i="1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fr-FR" sz="1600" i="1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fr-FR" sz="16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(ii) Vous </a:t>
            </a:r>
            <a:r>
              <a:rPr lang="fr-FR" sz="1600" b="1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entretenez</a:t>
            </a:r>
            <a:r>
              <a:rPr lang="fr-FR" sz="16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régulièrement et profondément </a:t>
            </a:r>
            <a:r>
              <a:rPr lang="fr-FR" sz="1600" b="1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ces compétences </a:t>
            </a:r>
            <a:r>
              <a:rPr lang="fr-FR" sz="16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sous le contrôle de CGPC,</a:t>
            </a:r>
            <a:br>
              <a:rPr lang="fr-FR" sz="16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</a:br>
            <a:endParaRPr lang="fr-FR" sz="12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  <a:p>
            <a:pPr>
              <a:buClr>
                <a:schemeClr val="accent2"/>
              </a:buClr>
            </a:pPr>
            <a:r>
              <a:rPr lang="fr-FR" sz="16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         </a:t>
            </a:r>
            <a:r>
              <a:rPr lang="fr-FR" sz="1600" b="1" i="1" dirty="0">
                <a:solidFill>
                  <a:schemeClr val="tx2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→  </a:t>
            </a:r>
          </a:p>
          <a:p>
            <a:pPr>
              <a:buClr>
                <a:schemeClr val="accent2"/>
              </a:buClr>
            </a:pPr>
            <a:r>
              <a:rPr lang="fr-FR" sz="1600" b="1" i="1" dirty="0">
                <a:solidFill>
                  <a:schemeClr val="tx2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  Votre certification </a:t>
            </a:r>
            <a:r>
              <a:rPr lang="fr-FR" sz="1600" b="1" i="1" dirty="0" err="1">
                <a:solidFill>
                  <a:schemeClr val="tx2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Certified</a:t>
            </a:r>
            <a:r>
              <a:rPr lang="fr-FR" sz="1600" b="1" i="1" dirty="0">
                <a:solidFill>
                  <a:schemeClr val="tx2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 Financial Planner™ (CFP®) est renouvelée chaque année et vous le faites savoir au client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fr-FR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endParaRPr lang="fr-FR" sz="16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2">
            <a:hlinkClick r:id="rId3"/>
            <a:extLst>
              <a:ext uri="{FF2B5EF4-FFF2-40B4-BE49-F238E27FC236}">
                <a16:creationId xmlns:a16="http://schemas.microsoft.com/office/drawing/2014/main" id="{65515B34-AA46-D1AB-B5B4-90A6EFDDD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34" y="3812233"/>
            <a:ext cx="2344506" cy="234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1715A0F-9DE5-54C0-CA4C-B867E5258FA3}"/>
              </a:ext>
            </a:extLst>
          </p:cNvPr>
          <p:cNvSpPr txBox="1"/>
          <p:nvPr/>
        </p:nvSpPr>
        <p:spPr>
          <a:xfrm>
            <a:off x="3771216" y="6037093"/>
            <a:ext cx="44115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1400" i="1" dirty="0">
                <a:solidFill>
                  <a:schemeClr val="tx2"/>
                </a:solidFill>
              </a:rPr>
              <a:t>Badge électronique de certification qui redirige vers votre certificat attestant du champ et de l’actualisation de vos compétences</a:t>
            </a:r>
          </a:p>
        </p:txBody>
      </p:sp>
    </p:spTree>
    <p:extLst>
      <p:ext uri="{BB962C8B-B14F-4D97-AF65-F5344CB8AC3E}">
        <p14:creationId xmlns:p14="http://schemas.microsoft.com/office/powerpoint/2010/main" val="307438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3615" y="1857767"/>
            <a:ext cx="11029615" cy="2400042"/>
          </a:xfrm>
        </p:spPr>
        <p:txBody>
          <a:bodyPr/>
          <a:lstStyle/>
          <a:p>
            <a:pPr marL="0" indent="0">
              <a:buNone/>
            </a:pPr>
            <a:endParaRPr lang="fr-FR" sz="240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 sz="240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 sz="240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 sz="240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 sz="240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lphaLcParenR"/>
            </a:pPr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DDF2D9D-F05D-44EB-984F-8CD1ABE5454B}"/>
              </a:ext>
            </a:extLst>
          </p:cNvPr>
          <p:cNvSpPr txBox="1">
            <a:spLocks/>
          </p:cNvSpPr>
          <p:nvPr/>
        </p:nvSpPr>
        <p:spPr>
          <a:xfrm>
            <a:off x="615264" y="489412"/>
            <a:ext cx="11029616" cy="6433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400" b="1"/>
              <a:t>Devenir ECGP/CFP</a:t>
            </a:r>
            <a:r>
              <a:rPr lang="fr-FR" sz="2400" b="1" baseline="30000"/>
              <a:t> ®</a:t>
            </a:r>
            <a:r>
              <a:rPr lang="fr-FR" sz="2400" b="1"/>
              <a:t> certifié : le « guide » (livret d’accueil 2)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270229-6949-4486-B796-8FDFD56E3912}"/>
              </a:ext>
            </a:extLst>
          </p:cNvPr>
          <p:cNvSpPr/>
          <p:nvPr/>
        </p:nvSpPr>
        <p:spPr>
          <a:xfrm>
            <a:off x="331963" y="2028137"/>
            <a:ext cx="1131291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1600" b="1" i="1" ker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Comprendre et être en capacité d’exercer les fonctions d’optimisation et de conseil</a:t>
            </a:r>
            <a:endParaRPr lang="fr-FR" b="1" kern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400" b="1" kern="0">
                <a:solidFill>
                  <a:srgbClr val="1F4E79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 </a:t>
            </a:r>
            <a:endParaRPr lang="fr-FR" b="1" kern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kern="0">
                <a:solidFill>
                  <a:srgbClr val="1F4E79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I. Raison d’être du conseil en gestion de patrimoine et de sa certification</a:t>
            </a:r>
            <a:endParaRPr lang="fr-FR" kern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>
              <a:spcAft>
                <a:spcPts val="0"/>
              </a:spcAft>
            </a:pPr>
            <a:endParaRPr lang="fr-FR" sz="20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kern="0">
                <a:solidFill>
                  <a:srgbClr val="1F4E79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II.  Le processus d’optimisation d’un patrimoine familial </a:t>
            </a:r>
            <a:endParaRPr lang="fr-FR" sz="140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kern="0">
                <a:solidFill>
                  <a:srgbClr val="1F4E79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III.  Le processus de conseil en gestion de patrimoine d’un professionnel certifié </a:t>
            </a:r>
            <a:endParaRPr lang="fr-FR" sz="140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kern="0">
                <a:solidFill>
                  <a:srgbClr val="1F4E79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IV.  Des capacités requises pour optimiser un patrimoine familial et conseiller sur sa gestion aux parcours de préparation du conseiller à la certification</a:t>
            </a:r>
            <a:endParaRPr lang="fr-FR" sz="140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kern="0">
                <a:solidFill>
                  <a:srgbClr val="1F4E79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V. Schémas d’intervention pour optimiser un patrimoine familial et conseiller sur sa gestion </a:t>
            </a:r>
            <a:endParaRPr lang="fr-FR" kern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40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600" b="1" i="1">
                <a:solidFill>
                  <a:srgbClr val="1F4E7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Perspectives</a:t>
            </a:r>
            <a:endParaRPr lang="fr-FR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FR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kern="0">
                <a:solidFill>
                  <a:srgbClr val="1F4E79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VI.  Tendances de la vie familiale et professionnelle des personnes et besoins de conseil en gestion de patrimoine</a:t>
            </a:r>
            <a:endParaRPr lang="fr-FR" sz="140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kern="0">
                <a:solidFill>
                  <a:srgbClr val="1F4E79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VII.  La marche forcée par la réglementation vers un conseil personnalisé</a:t>
            </a:r>
            <a:endParaRPr lang="fr-FR" sz="1400" u="sng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>
                <a:solidFill>
                  <a:srgbClr val="1F4E79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VIII. Vers un conseil en gestion de patrimoine « bionique »</a:t>
            </a:r>
            <a:endParaRPr lang="fr-FR" sz="140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>
                <a:solidFill>
                  <a:srgbClr val="1F4E79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IX. Réflexions sur les modèles d’activité futurs du conseil en gestion de patrimoine</a:t>
            </a:r>
            <a:endParaRPr lang="fr-FR" sz="140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sz="1400">
                <a:solidFill>
                  <a:srgbClr val="1F4E79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378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lèche : droite 45">
            <a:extLst>
              <a:ext uri="{FF2B5EF4-FFF2-40B4-BE49-F238E27FC236}">
                <a16:creationId xmlns:a16="http://schemas.microsoft.com/office/drawing/2014/main" id="{8C1A3A15-9A1A-4C78-91F1-8DC5CC9F8A29}"/>
              </a:ext>
            </a:extLst>
          </p:cNvPr>
          <p:cNvSpPr/>
          <p:nvPr/>
        </p:nvSpPr>
        <p:spPr>
          <a:xfrm rot="3177511">
            <a:off x="5409640" y="3233245"/>
            <a:ext cx="557092" cy="148906"/>
          </a:xfrm>
          <a:prstGeom prst="rightArrow">
            <a:avLst/>
          </a:prstGeom>
          <a:solidFill>
            <a:schemeClr val="accent4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lèche : virage 4">
            <a:extLst>
              <a:ext uri="{FF2B5EF4-FFF2-40B4-BE49-F238E27FC236}">
                <a16:creationId xmlns:a16="http://schemas.microsoft.com/office/drawing/2014/main" id="{6D3B36BC-038F-4E39-AD82-BE5FD62D46C2}"/>
              </a:ext>
            </a:extLst>
          </p:cNvPr>
          <p:cNvSpPr/>
          <p:nvPr/>
        </p:nvSpPr>
        <p:spPr>
          <a:xfrm rot="5400000">
            <a:off x="5694147" y="-27097"/>
            <a:ext cx="295131" cy="4550360"/>
          </a:xfrm>
          <a:prstGeom prst="bentArrow">
            <a:avLst>
              <a:gd name="adj1" fmla="val 25000"/>
              <a:gd name="adj2" fmla="val 42990"/>
              <a:gd name="adj3" fmla="val 36289"/>
              <a:gd name="adj4" fmla="val 4360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Zone de texte 2">
            <a:extLst>
              <a:ext uri="{FF2B5EF4-FFF2-40B4-BE49-F238E27FC236}">
                <a16:creationId xmlns:a16="http://schemas.microsoft.com/office/drawing/2014/main" id="{340C6AF2-866E-41FD-9CBC-5D0193F70FC0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38550" y="598902"/>
            <a:ext cx="11317573" cy="46217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b="1">
                <a:solidFill>
                  <a:srgbClr val="FFFFFF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processus d’optimisation d’un patrimoine familial</a:t>
            </a:r>
            <a:endParaRPr lang="fr-FR" sz="1800" b="1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Zone de texte 2">
            <a:extLst>
              <a:ext uri="{FF2B5EF4-FFF2-40B4-BE49-F238E27FC236}">
                <a16:creationId xmlns:a16="http://schemas.microsoft.com/office/drawing/2014/main" id="{43F75E76-9DB8-45F0-9551-F7D549123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6954" y="5147974"/>
            <a:ext cx="3694673" cy="722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15EF2737-251B-4EB4-B56C-BD65EBFB591B}"/>
              </a:ext>
            </a:extLst>
          </p:cNvPr>
          <p:cNvGrpSpPr/>
          <p:nvPr/>
        </p:nvGrpSpPr>
        <p:grpSpPr>
          <a:xfrm>
            <a:off x="634551" y="2048417"/>
            <a:ext cx="2933386" cy="1126933"/>
            <a:chOff x="89444" y="237847"/>
            <a:chExt cx="1616304" cy="75836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EE3802-B808-4870-BF45-94ACED0EBBF5}"/>
                </a:ext>
              </a:extLst>
            </p:cNvPr>
            <p:cNvSpPr/>
            <p:nvPr/>
          </p:nvSpPr>
          <p:spPr>
            <a:xfrm>
              <a:off x="89444" y="237847"/>
              <a:ext cx="1616304" cy="72372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AA9BA982-CC56-4DC3-B2B7-C5E88489AC66}"/>
                </a:ext>
              </a:extLst>
            </p:cNvPr>
            <p:cNvSpPr txBox="1"/>
            <p:nvPr/>
          </p:nvSpPr>
          <p:spPr>
            <a:xfrm>
              <a:off x="92617" y="317053"/>
              <a:ext cx="1603401" cy="679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  <a:p>
              <a:pPr marL="342900" lvl="0" indent="-342900" algn="ctr" defTabSz="622300">
                <a:lnSpc>
                  <a:spcPct val="108000"/>
                </a:lnSpc>
                <a:spcBef>
                  <a:spcPct val="0"/>
                </a:spcBef>
                <a:buAutoNum type="alphaUcParenBoth"/>
                <a:defRPr/>
              </a:pPr>
              <a:r>
                <a:rPr lang="fr-FR" sz="1400" b="1">
                  <a:solidFill>
                    <a:prstClr val="white"/>
                  </a:solidFill>
                </a:rPr>
                <a:t>Une situation familiale et </a:t>
              </a:r>
            </a:p>
            <a:p>
              <a:pPr lvl="0" algn="ctr" defTabSz="622300">
                <a:lnSpc>
                  <a:spcPct val="108000"/>
                </a:lnSpc>
                <a:spcBef>
                  <a:spcPct val="0"/>
                </a:spcBef>
                <a:defRPr/>
              </a:pPr>
              <a:r>
                <a:rPr lang="fr-FR" sz="1400" b="1">
                  <a:solidFill>
                    <a:prstClr val="white"/>
                  </a:solidFill>
                </a:rPr>
                <a:t>professionnelle</a:t>
              </a:r>
            </a:p>
            <a:p>
              <a:pPr lvl="0" algn="ctr" defTabSz="622300">
                <a:lnSpc>
                  <a:spcPct val="108000"/>
                </a:lnSpc>
                <a:spcBef>
                  <a:spcPct val="0"/>
                </a:spcBef>
                <a:defRPr/>
              </a:pPr>
              <a:r>
                <a:rPr lang="fr-FR" sz="1400" b="1">
                  <a:solidFill>
                    <a:prstClr val="white"/>
                  </a:solidFill>
                </a:rPr>
                <a:t>Des objectifs patrimoniaux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C0A0EB15-630B-4B3A-838B-BE3A11A9AA1B}"/>
              </a:ext>
            </a:extLst>
          </p:cNvPr>
          <p:cNvGrpSpPr/>
          <p:nvPr/>
        </p:nvGrpSpPr>
        <p:grpSpPr>
          <a:xfrm>
            <a:off x="640309" y="3158869"/>
            <a:ext cx="2939155" cy="1712228"/>
            <a:chOff x="31890" y="884966"/>
            <a:chExt cx="1756925" cy="14245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C22041-7F2E-43D7-BB4E-E850456B5562}"/>
                </a:ext>
              </a:extLst>
            </p:cNvPr>
            <p:cNvSpPr/>
            <p:nvPr/>
          </p:nvSpPr>
          <p:spPr>
            <a:xfrm>
              <a:off x="31890" y="884966"/>
              <a:ext cx="1754434" cy="141087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A914BF8C-8ADF-466C-9DE7-D2B9954A9479}"/>
                </a:ext>
              </a:extLst>
            </p:cNvPr>
            <p:cNvSpPr txBox="1"/>
            <p:nvPr/>
          </p:nvSpPr>
          <p:spPr>
            <a:xfrm>
              <a:off x="42855" y="898678"/>
              <a:ext cx="1745960" cy="14108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Des personnes membres d’une famille, dotées de :</a:t>
              </a:r>
            </a:p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Capital humain – Profession - Statut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fr-FR" sz="1200" b="1">
                  <a:solidFill>
                    <a:schemeClr val="accent1">
                      <a:lumMod val="75000"/>
                    </a:schemeClr>
                  </a:solidFill>
                  <a:latin typeface="Gill Sans MT" panose="020B0502020104020203"/>
                </a:rPr>
                <a:t>Objectifs de vie/patrimoniaux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fr-FR" sz="1200" b="1">
                  <a:solidFill>
                    <a:prstClr val="white"/>
                  </a:solidFill>
                  <a:latin typeface="Gill Sans MT" panose="020B0502020104020203"/>
                </a:rPr>
                <a:t>fonctions position dans le cycle de vie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fr-FR" sz="1200" b="1">
                  <a:solidFill>
                    <a:prstClr val="white"/>
                  </a:solidFill>
                  <a:latin typeface="Gill Sans MT" panose="020B0502020104020203"/>
                </a:rPr>
                <a:t>Préférences (3 types)</a:t>
              </a:r>
            </a:p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Connaissance/expérience financières </a:t>
              </a:r>
            </a:p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105BFDD2-5BB5-4288-89BD-B423DA3ADCD9}"/>
              </a:ext>
            </a:extLst>
          </p:cNvPr>
          <p:cNvGrpSpPr/>
          <p:nvPr/>
        </p:nvGrpSpPr>
        <p:grpSpPr>
          <a:xfrm>
            <a:off x="4050976" y="2189963"/>
            <a:ext cx="1706686" cy="908847"/>
            <a:chOff x="4216657" y="343657"/>
            <a:chExt cx="1240331" cy="11205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0E1A42A-AF06-42ED-8C54-043C6A94B134}"/>
                </a:ext>
              </a:extLst>
            </p:cNvPr>
            <p:cNvSpPr/>
            <p:nvPr/>
          </p:nvSpPr>
          <p:spPr>
            <a:xfrm>
              <a:off x="4242919" y="343657"/>
              <a:ext cx="1214069" cy="11205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1065883F-FF14-46F8-A71F-17E7CF409609}"/>
                </a:ext>
              </a:extLst>
            </p:cNvPr>
            <p:cNvSpPr txBox="1"/>
            <p:nvPr/>
          </p:nvSpPr>
          <p:spPr>
            <a:xfrm>
              <a:off x="4216657" y="464963"/>
              <a:ext cx="1240330" cy="99919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Une vie familiale et professionnelle 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8822C5CD-05B3-4FAF-B634-F05280D6F88E}"/>
              </a:ext>
            </a:extLst>
          </p:cNvPr>
          <p:cNvGrpSpPr/>
          <p:nvPr/>
        </p:nvGrpSpPr>
        <p:grpSpPr>
          <a:xfrm>
            <a:off x="4307662" y="3410931"/>
            <a:ext cx="1101699" cy="770976"/>
            <a:chOff x="4224712" y="257867"/>
            <a:chExt cx="1232276" cy="131343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1097FFC-C2FB-4624-8AA9-E333EC2442B2}"/>
                </a:ext>
              </a:extLst>
            </p:cNvPr>
            <p:cNvSpPr/>
            <p:nvPr/>
          </p:nvSpPr>
          <p:spPr>
            <a:xfrm>
              <a:off x="4242919" y="343657"/>
              <a:ext cx="1214069" cy="112050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E2DEF00A-009E-461E-8AFE-4073479215A8}"/>
                </a:ext>
              </a:extLst>
            </p:cNvPr>
            <p:cNvSpPr txBox="1"/>
            <p:nvPr/>
          </p:nvSpPr>
          <p:spPr>
            <a:xfrm>
              <a:off x="4224712" y="257867"/>
              <a:ext cx="1214068" cy="1313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Revenus</a:t>
              </a:r>
            </a:p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Dépenses</a:t>
              </a:r>
            </a:p>
          </p:txBody>
        </p:sp>
      </p:grpSp>
      <p:sp>
        <p:nvSpPr>
          <p:cNvPr id="2" name="Ellipse 1">
            <a:extLst>
              <a:ext uri="{FF2B5EF4-FFF2-40B4-BE49-F238E27FC236}">
                <a16:creationId xmlns:a16="http://schemas.microsoft.com/office/drawing/2014/main" id="{66011787-00BA-4507-9DC2-C78DF69F8958}"/>
              </a:ext>
            </a:extLst>
          </p:cNvPr>
          <p:cNvSpPr/>
          <p:nvPr/>
        </p:nvSpPr>
        <p:spPr>
          <a:xfrm>
            <a:off x="5757664" y="3372060"/>
            <a:ext cx="909780" cy="86770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Aléas de la vie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5E1BF308-9E9C-4CF6-A81F-2DAF6CFF4E9F}"/>
              </a:ext>
            </a:extLst>
          </p:cNvPr>
          <p:cNvGrpSpPr/>
          <p:nvPr/>
        </p:nvGrpSpPr>
        <p:grpSpPr>
          <a:xfrm>
            <a:off x="4019884" y="5288565"/>
            <a:ext cx="2556772" cy="493447"/>
            <a:chOff x="2653279" y="2346854"/>
            <a:chExt cx="2042756" cy="36909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9180748-16A7-42A3-8FD0-581E935A30B0}"/>
                </a:ext>
              </a:extLst>
            </p:cNvPr>
            <p:cNvSpPr/>
            <p:nvPr/>
          </p:nvSpPr>
          <p:spPr>
            <a:xfrm>
              <a:off x="2658663" y="2346854"/>
              <a:ext cx="2037372" cy="36909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7048CCE7-7D67-45AC-A8C9-270F6DDE60A5}"/>
                </a:ext>
              </a:extLst>
            </p:cNvPr>
            <p:cNvSpPr txBox="1"/>
            <p:nvPr/>
          </p:nvSpPr>
          <p:spPr>
            <a:xfrm>
              <a:off x="2653279" y="2346854"/>
              <a:ext cx="2042756" cy="369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(C) Une gestion des finances de la famille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46FF0641-1D41-4CC5-8FB1-4E4997B5FADA}"/>
              </a:ext>
            </a:extLst>
          </p:cNvPr>
          <p:cNvGrpSpPr/>
          <p:nvPr/>
        </p:nvGrpSpPr>
        <p:grpSpPr>
          <a:xfrm>
            <a:off x="4014480" y="4453797"/>
            <a:ext cx="2567580" cy="796820"/>
            <a:chOff x="2672993" y="2750750"/>
            <a:chExt cx="2054401" cy="60352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7F112B3-FEAB-424B-BCE3-D0D5AA8522C0}"/>
                </a:ext>
              </a:extLst>
            </p:cNvPr>
            <p:cNvSpPr/>
            <p:nvPr/>
          </p:nvSpPr>
          <p:spPr>
            <a:xfrm>
              <a:off x="2672994" y="2750750"/>
              <a:ext cx="2054400" cy="58694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478C89D5-20C4-4C8A-8E13-40D885AF500A}"/>
                </a:ext>
              </a:extLst>
            </p:cNvPr>
            <p:cNvSpPr txBox="1"/>
            <p:nvPr/>
          </p:nvSpPr>
          <p:spPr>
            <a:xfrm>
              <a:off x="2672993" y="2767323"/>
              <a:ext cx="2054400" cy="5869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Compte de résultat familial</a:t>
              </a:r>
              <a:b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</a:br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Tableau de financement familial</a:t>
              </a:r>
            </a:p>
          </p:txBody>
        </p:sp>
      </p:grpSp>
      <p:sp>
        <p:nvSpPr>
          <p:cNvPr id="33" name="Flèche : bas 32">
            <a:extLst>
              <a:ext uri="{FF2B5EF4-FFF2-40B4-BE49-F238E27FC236}">
                <a16:creationId xmlns:a16="http://schemas.microsoft.com/office/drawing/2014/main" id="{C5110E63-8979-4066-9A0E-2BCC9AE83141}"/>
              </a:ext>
            </a:extLst>
          </p:cNvPr>
          <p:cNvSpPr/>
          <p:nvPr/>
        </p:nvSpPr>
        <p:spPr>
          <a:xfrm rot="16200000">
            <a:off x="3706911" y="2445579"/>
            <a:ext cx="232130" cy="456005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4" name="Flèche : bas 33">
            <a:extLst>
              <a:ext uri="{FF2B5EF4-FFF2-40B4-BE49-F238E27FC236}">
                <a16:creationId xmlns:a16="http://schemas.microsoft.com/office/drawing/2014/main" id="{43A317BF-2E49-459F-85CB-AFBFADC68BCC}"/>
              </a:ext>
            </a:extLst>
          </p:cNvPr>
          <p:cNvSpPr/>
          <p:nvPr/>
        </p:nvSpPr>
        <p:spPr>
          <a:xfrm>
            <a:off x="4723904" y="3107365"/>
            <a:ext cx="237196" cy="342585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5" name="Flèche : bas 34">
            <a:extLst>
              <a:ext uri="{FF2B5EF4-FFF2-40B4-BE49-F238E27FC236}">
                <a16:creationId xmlns:a16="http://schemas.microsoft.com/office/drawing/2014/main" id="{312AC6AF-9221-4747-97B3-0D4BA08D9F41}"/>
              </a:ext>
            </a:extLst>
          </p:cNvPr>
          <p:cNvSpPr/>
          <p:nvPr/>
        </p:nvSpPr>
        <p:spPr>
          <a:xfrm>
            <a:off x="4743103" y="4131603"/>
            <a:ext cx="230819" cy="3075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BF7ED540-D250-4CA5-8681-CF38BE08B33C}"/>
              </a:ext>
            </a:extLst>
          </p:cNvPr>
          <p:cNvGrpSpPr/>
          <p:nvPr/>
        </p:nvGrpSpPr>
        <p:grpSpPr>
          <a:xfrm>
            <a:off x="638169" y="4834425"/>
            <a:ext cx="2927170" cy="402243"/>
            <a:chOff x="93273" y="2232163"/>
            <a:chExt cx="1623408" cy="1142388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6E78C21-FA27-4A06-A535-629F85E8FFAA}"/>
                </a:ext>
              </a:extLst>
            </p:cNvPr>
            <p:cNvSpPr/>
            <p:nvPr/>
          </p:nvSpPr>
          <p:spPr>
            <a:xfrm>
              <a:off x="93273" y="2282845"/>
              <a:ext cx="1623408" cy="109170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6A21E86B-CA34-4F97-BB85-4A9AC27519B5}"/>
                </a:ext>
              </a:extLst>
            </p:cNvPr>
            <p:cNvSpPr txBox="1"/>
            <p:nvPr/>
          </p:nvSpPr>
          <p:spPr>
            <a:xfrm>
              <a:off x="97733" y="2232163"/>
              <a:ext cx="1608256" cy="990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Une capacité d’épargne et une situation financière</a:t>
              </a:r>
            </a:p>
          </p:txBody>
        </p:sp>
      </p:grpSp>
      <p:sp>
        <p:nvSpPr>
          <p:cNvPr id="45" name="Flèche : bas 44">
            <a:extLst>
              <a:ext uri="{FF2B5EF4-FFF2-40B4-BE49-F238E27FC236}">
                <a16:creationId xmlns:a16="http://schemas.microsoft.com/office/drawing/2014/main" id="{1B86FF0F-FC97-47CF-8715-4881B398D3D6}"/>
              </a:ext>
            </a:extLst>
          </p:cNvPr>
          <p:cNvSpPr/>
          <p:nvPr/>
        </p:nvSpPr>
        <p:spPr>
          <a:xfrm rot="5400000">
            <a:off x="3662068" y="4927365"/>
            <a:ext cx="236250" cy="460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A702977D-349E-4829-8E29-8F16EAB40134}"/>
              </a:ext>
            </a:extLst>
          </p:cNvPr>
          <p:cNvGrpSpPr/>
          <p:nvPr/>
        </p:nvGrpSpPr>
        <p:grpSpPr>
          <a:xfrm>
            <a:off x="7365865" y="2395649"/>
            <a:ext cx="4550361" cy="2189756"/>
            <a:chOff x="2208974" y="694174"/>
            <a:chExt cx="1927716" cy="165228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4627493-E109-43B9-B519-E54BEBB40DF9}"/>
                </a:ext>
              </a:extLst>
            </p:cNvPr>
            <p:cNvSpPr/>
            <p:nvPr/>
          </p:nvSpPr>
          <p:spPr>
            <a:xfrm>
              <a:off x="2208974" y="696831"/>
              <a:ext cx="1927716" cy="1437094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96639A40-ED7D-42AD-9F50-9D52E1DC9C69}"/>
                </a:ext>
              </a:extLst>
            </p:cNvPr>
            <p:cNvSpPr txBox="1"/>
            <p:nvPr/>
          </p:nvSpPr>
          <p:spPr>
            <a:xfrm>
              <a:off x="2208974" y="694174"/>
              <a:ext cx="1927716" cy="16522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marR="0" lvl="0" indent="0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DD8047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D) Un bilan de situation </a:t>
              </a:r>
              <a:r>
                <a:rPr lang="fr-FR" sz="1400" b="1">
                  <a:solidFill>
                    <a:srgbClr val="DD8047"/>
                  </a:solidFill>
                  <a:latin typeface="Gill Sans MT" panose="020B0502020104020203"/>
                </a:rPr>
                <a:t>et d</a:t>
              </a:r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DD8047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es actions stratégiques</a:t>
              </a:r>
            </a:p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00" b="1" i="0" u="none" strike="noStrike" kern="1200" cap="none" spc="0" normalizeH="0" baseline="0" noProof="0">
                <a:ln>
                  <a:noFill/>
                </a:ln>
                <a:solidFill>
                  <a:srgbClr val="DD8047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DD8047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- sur la situation patrimoniale, assurantielle et fiscale</a:t>
              </a:r>
            </a:p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1" u="none" strike="noStrike" kern="1200" cap="none" spc="0" normalizeH="0" baseline="0" noProof="0">
                  <a:ln>
                    <a:noFill/>
                  </a:ln>
                  <a:solidFill>
                    <a:srgbClr val="DD8047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Investissements/désinvestissements immobiliers/financiers </a:t>
              </a:r>
            </a:p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1" u="none" strike="noStrike" kern="1200" cap="none" spc="0" normalizeH="0" baseline="0" noProof="0">
                  <a:ln>
                    <a:noFill/>
                  </a:ln>
                  <a:solidFill>
                    <a:srgbClr val="DD8047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Prise/renouvellement/résiliation d’assurances</a:t>
              </a:r>
            </a:p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b="1" i="1">
                  <a:solidFill>
                    <a:srgbClr val="DD8047"/>
                  </a:solidFill>
                  <a:latin typeface="Gill Sans MT" panose="020B0502020104020203"/>
                </a:rPr>
                <a:t>Préparation de la retraite</a:t>
              </a:r>
            </a:p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1" u="none" strike="noStrike" kern="1200" cap="none" spc="0" normalizeH="0" baseline="0" noProof="0">
                  <a:ln>
                    <a:noFill/>
                  </a:ln>
                  <a:solidFill>
                    <a:srgbClr val="DD8047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Gestion de la contribution fiscale</a:t>
              </a:r>
            </a:p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00" b="1" i="1" u="none" strike="noStrike" kern="1200" cap="none" spc="0" normalizeH="0" baseline="0" noProof="0">
                <a:ln>
                  <a:noFill/>
                </a:ln>
                <a:solidFill>
                  <a:srgbClr val="DD8047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  <a:p>
              <a:pPr marR="0" lvl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tabLst/>
                <a:defRPr/>
              </a:pPr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DD8047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	- sur la situation juridique civile des personnes et des biens</a:t>
              </a:r>
            </a:p>
          </p:txBody>
        </p:sp>
      </p:grpSp>
      <p:sp>
        <p:nvSpPr>
          <p:cNvPr id="50" name="Flèche : virage 49">
            <a:extLst>
              <a:ext uri="{FF2B5EF4-FFF2-40B4-BE49-F238E27FC236}">
                <a16:creationId xmlns:a16="http://schemas.microsoft.com/office/drawing/2014/main" id="{41E093F6-7BE1-45FA-AA36-1405119334A2}"/>
              </a:ext>
            </a:extLst>
          </p:cNvPr>
          <p:cNvSpPr/>
          <p:nvPr/>
        </p:nvSpPr>
        <p:spPr>
          <a:xfrm rot="10800000">
            <a:off x="3512092" y="4585404"/>
            <a:ext cx="4560775" cy="1417369"/>
          </a:xfrm>
          <a:prstGeom prst="bentArrow">
            <a:avLst>
              <a:gd name="adj1" fmla="val 6576"/>
              <a:gd name="adj2" fmla="val 8472"/>
              <a:gd name="adj3" fmla="val 22494"/>
              <a:gd name="adj4" fmla="val 2772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1" name="Flèche : virage 50">
            <a:extLst>
              <a:ext uri="{FF2B5EF4-FFF2-40B4-BE49-F238E27FC236}">
                <a16:creationId xmlns:a16="http://schemas.microsoft.com/office/drawing/2014/main" id="{E8BD1411-A594-49F9-9C0A-CD46CA3B5F11}"/>
              </a:ext>
            </a:extLst>
          </p:cNvPr>
          <p:cNvSpPr/>
          <p:nvPr/>
        </p:nvSpPr>
        <p:spPr>
          <a:xfrm rot="10800000">
            <a:off x="6582061" y="4601381"/>
            <a:ext cx="1098827" cy="469226"/>
          </a:xfrm>
          <a:prstGeom prst="bentArrow">
            <a:avLst>
              <a:gd name="adj1" fmla="val 23280"/>
              <a:gd name="adj2" fmla="val 16551"/>
              <a:gd name="adj3" fmla="val 37432"/>
              <a:gd name="adj4" fmla="val 10772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129F5A1-09AE-4F9D-B2EE-06A0D9DD9136}"/>
              </a:ext>
            </a:extLst>
          </p:cNvPr>
          <p:cNvSpPr txBox="1"/>
          <p:nvPr/>
        </p:nvSpPr>
        <p:spPr>
          <a:xfrm>
            <a:off x="4251197" y="4071885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94B6D2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(III)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020D2EF6-70F2-4583-93F1-19245BF51706}"/>
              </a:ext>
            </a:extLst>
          </p:cNvPr>
          <p:cNvSpPr txBox="1"/>
          <p:nvPr/>
        </p:nvSpPr>
        <p:spPr>
          <a:xfrm>
            <a:off x="8280500" y="2057750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DD8047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(II)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53D1610B-8DB5-43CC-877F-38129578B18E}"/>
              </a:ext>
            </a:extLst>
          </p:cNvPr>
          <p:cNvSpPr txBox="1"/>
          <p:nvPr/>
        </p:nvSpPr>
        <p:spPr>
          <a:xfrm>
            <a:off x="6752127" y="5481305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DD8047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(II)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FE2A7ED1-41D3-40A7-97AF-366008BE4359}"/>
              </a:ext>
            </a:extLst>
          </p:cNvPr>
          <p:cNvSpPr txBox="1"/>
          <p:nvPr/>
        </p:nvSpPr>
        <p:spPr>
          <a:xfrm>
            <a:off x="8327019" y="4605238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DD8047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(II)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585F2535-485E-4241-945B-F397122D3D63}"/>
              </a:ext>
            </a:extLst>
          </p:cNvPr>
          <p:cNvSpPr txBox="1"/>
          <p:nvPr/>
        </p:nvSpPr>
        <p:spPr>
          <a:xfrm>
            <a:off x="7717339" y="6113426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DD8047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(II)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8FB3D5C6-8019-4097-8D37-C3151D7C98D0}"/>
              </a:ext>
            </a:extLst>
          </p:cNvPr>
          <p:cNvSpPr txBox="1"/>
          <p:nvPr/>
        </p:nvSpPr>
        <p:spPr>
          <a:xfrm>
            <a:off x="4378915" y="6100639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(I)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05F8803-BDDF-4DDB-9014-F71A5D2E4122}"/>
              </a:ext>
            </a:extLst>
          </p:cNvPr>
          <p:cNvSpPr txBox="1"/>
          <p:nvPr/>
        </p:nvSpPr>
        <p:spPr>
          <a:xfrm>
            <a:off x="4733668" y="6145501"/>
            <a:ext cx="2611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Circuit des actions courantes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89C2ED58-2F98-43D5-9B0D-5FAB34B4AFA6}"/>
              </a:ext>
            </a:extLst>
          </p:cNvPr>
          <p:cNvSpPr txBox="1"/>
          <p:nvPr/>
        </p:nvSpPr>
        <p:spPr>
          <a:xfrm>
            <a:off x="8186111" y="6149025"/>
            <a:ext cx="2932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DD8047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Circuit des actions patrimoniales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336DB831-0295-48B1-AC40-BB72922520B6}"/>
              </a:ext>
            </a:extLst>
          </p:cNvPr>
          <p:cNvSpPr txBox="1"/>
          <p:nvPr/>
        </p:nvSpPr>
        <p:spPr>
          <a:xfrm>
            <a:off x="3504637" y="4669950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94B6D2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(III)</a:t>
            </a:r>
          </a:p>
        </p:txBody>
      </p:sp>
      <p:sp>
        <p:nvSpPr>
          <p:cNvPr id="4" name="Rectangle 3"/>
          <p:cNvSpPr/>
          <p:nvPr/>
        </p:nvSpPr>
        <p:spPr>
          <a:xfrm>
            <a:off x="618890" y="5283791"/>
            <a:ext cx="2913121" cy="1365051"/>
          </a:xfrm>
          <a:prstGeom prst="rect">
            <a:avLst/>
          </a:prstGeom>
          <a:noFill/>
          <a:ln w="38100">
            <a:solidFill>
              <a:srgbClr val="DD80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e bas 5"/>
          <p:cNvSpPr/>
          <p:nvPr/>
        </p:nvSpPr>
        <p:spPr>
          <a:xfrm>
            <a:off x="10225069" y="4578859"/>
            <a:ext cx="177472" cy="553726"/>
          </a:xfrm>
          <a:prstGeom prst="downArrow">
            <a:avLst/>
          </a:prstGeom>
          <a:solidFill>
            <a:srgbClr val="DD80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8232224" y="5256680"/>
            <a:ext cx="35277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>
                <a:solidFill>
                  <a:srgbClr val="DD804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(E) Un plan de gestion patrimoniale familiale globale </a:t>
            </a:r>
          </a:p>
          <a:p>
            <a:endParaRPr lang="fr-FR" sz="1600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AE6D3C69-FCB7-4D86-BD02-12E7484A129E}"/>
              </a:ext>
            </a:extLst>
          </p:cNvPr>
          <p:cNvSpPr txBox="1"/>
          <p:nvPr/>
        </p:nvSpPr>
        <p:spPr>
          <a:xfrm>
            <a:off x="3581824" y="2184912"/>
            <a:ext cx="4379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(I)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357C4905-72D9-4723-9635-0940694E8313}"/>
              </a:ext>
            </a:extLst>
          </p:cNvPr>
          <p:cNvSpPr txBox="1"/>
          <p:nvPr/>
        </p:nvSpPr>
        <p:spPr>
          <a:xfrm>
            <a:off x="5029923" y="3088685"/>
            <a:ext cx="4379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(I)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256943FB-6AA4-41CA-AA0A-82C2574E1286}"/>
              </a:ext>
            </a:extLst>
          </p:cNvPr>
          <p:cNvSpPr txBox="1"/>
          <p:nvPr/>
        </p:nvSpPr>
        <p:spPr>
          <a:xfrm>
            <a:off x="6783015" y="4546689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94B6D2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558B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III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94B6D2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)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49500F17-5532-4B5A-8C5F-F2E6346856C1}"/>
              </a:ext>
            </a:extLst>
          </p:cNvPr>
          <p:cNvSpPr txBox="1"/>
          <p:nvPr/>
        </p:nvSpPr>
        <p:spPr>
          <a:xfrm>
            <a:off x="5757588" y="6399057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94B6D2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(III)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1C610657-63DF-48BC-AB50-02BE1D9C4D8E}"/>
              </a:ext>
            </a:extLst>
          </p:cNvPr>
          <p:cNvSpPr txBox="1"/>
          <p:nvPr/>
        </p:nvSpPr>
        <p:spPr>
          <a:xfrm>
            <a:off x="6349417" y="6422123"/>
            <a:ext cx="1394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558BB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Flux financiers</a:t>
            </a:r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A22C8337-1FCC-4978-8635-BB5B6A8F0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421" y="1168351"/>
            <a:ext cx="3816316" cy="77874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sp>
        <p:nvSpPr>
          <p:cNvPr id="67" name="Flèche vers le bas 5">
            <a:extLst>
              <a:ext uri="{FF2B5EF4-FFF2-40B4-BE49-F238E27FC236}">
                <a16:creationId xmlns:a16="http://schemas.microsoft.com/office/drawing/2014/main" id="{F5CC2119-6C76-4EF3-845D-4C99F05FA6F0}"/>
              </a:ext>
            </a:extLst>
          </p:cNvPr>
          <p:cNvSpPr/>
          <p:nvPr/>
        </p:nvSpPr>
        <p:spPr>
          <a:xfrm>
            <a:off x="8184240" y="1962487"/>
            <a:ext cx="157517" cy="428410"/>
          </a:xfrm>
          <a:prstGeom prst="downArrow">
            <a:avLst/>
          </a:prstGeom>
          <a:solidFill>
            <a:srgbClr val="DD8047"/>
          </a:solidFill>
          <a:ln w="19050" cap="flat" cmpd="sng" algn="ctr">
            <a:solidFill>
              <a:srgbClr val="94B6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B63287-535B-6155-E695-F3788BCFFC00}"/>
              </a:ext>
            </a:extLst>
          </p:cNvPr>
          <p:cNvSpPr/>
          <p:nvPr/>
        </p:nvSpPr>
        <p:spPr>
          <a:xfrm>
            <a:off x="624720" y="2057469"/>
            <a:ext cx="2933386" cy="3164026"/>
          </a:xfrm>
          <a:prstGeom prst="rect">
            <a:avLst/>
          </a:prstGeom>
          <a:noFill/>
          <a:ln w="38100">
            <a:solidFill>
              <a:srgbClr val="DD80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5B5C3272-403E-628F-7338-EC4FFF893108}"/>
              </a:ext>
            </a:extLst>
          </p:cNvPr>
          <p:cNvGrpSpPr/>
          <p:nvPr/>
        </p:nvGrpSpPr>
        <p:grpSpPr>
          <a:xfrm>
            <a:off x="639367" y="6407451"/>
            <a:ext cx="2879410" cy="240579"/>
            <a:chOff x="89177" y="2282846"/>
            <a:chExt cx="1627504" cy="113950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B0D1C1-A429-B7E1-5F80-24F77E89A0C4}"/>
                </a:ext>
              </a:extLst>
            </p:cNvPr>
            <p:cNvSpPr/>
            <p:nvPr/>
          </p:nvSpPr>
          <p:spPr>
            <a:xfrm>
              <a:off x="93273" y="2282846"/>
              <a:ext cx="1623408" cy="113950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DA4F36AE-3CF9-CE6B-D556-B5ACE96E12ED}"/>
                </a:ext>
              </a:extLst>
            </p:cNvPr>
            <p:cNvSpPr txBox="1"/>
            <p:nvPr/>
          </p:nvSpPr>
          <p:spPr>
            <a:xfrm>
              <a:off x="89177" y="2306670"/>
              <a:ext cx="1623408" cy="11090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B.4 Situation fiscale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A2A4C57-6F6D-F21D-BD69-D727F77C3B5E}"/>
              </a:ext>
            </a:extLst>
          </p:cNvPr>
          <p:cNvGrpSpPr/>
          <p:nvPr/>
        </p:nvGrpSpPr>
        <p:grpSpPr>
          <a:xfrm>
            <a:off x="618890" y="6096675"/>
            <a:ext cx="2944906" cy="340738"/>
            <a:chOff x="85188" y="2282845"/>
            <a:chExt cx="1665858" cy="1091706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9FC8CCA-37C5-BB1E-F7EC-9FECE196252C}"/>
                </a:ext>
              </a:extLst>
            </p:cNvPr>
            <p:cNvSpPr/>
            <p:nvPr/>
          </p:nvSpPr>
          <p:spPr>
            <a:xfrm>
              <a:off x="93273" y="2282845"/>
              <a:ext cx="1623408" cy="109170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67E22F50-8C4E-8344-9ECF-8B6B5A6BF9D2}"/>
                </a:ext>
              </a:extLst>
            </p:cNvPr>
            <p:cNvSpPr txBox="1"/>
            <p:nvPr/>
          </p:nvSpPr>
          <p:spPr>
            <a:xfrm>
              <a:off x="85188" y="2388978"/>
              <a:ext cx="1665858" cy="814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B.3 Situation sociale/assurantielle</a:t>
              </a:r>
            </a:p>
          </p:txBody>
        </p:sp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EFE1297F-DD53-6C83-0E73-20AF52004D54}"/>
              </a:ext>
            </a:extLst>
          </p:cNvPr>
          <p:cNvGrpSpPr/>
          <p:nvPr/>
        </p:nvGrpSpPr>
        <p:grpSpPr>
          <a:xfrm>
            <a:off x="637132" y="5695355"/>
            <a:ext cx="2928208" cy="415944"/>
            <a:chOff x="93273" y="2282846"/>
            <a:chExt cx="1647427" cy="1174217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135BF18-3DC4-7582-F59D-6737BAE14287}"/>
                </a:ext>
              </a:extLst>
            </p:cNvPr>
            <p:cNvSpPr/>
            <p:nvPr/>
          </p:nvSpPr>
          <p:spPr>
            <a:xfrm>
              <a:off x="93273" y="2282846"/>
              <a:ext cx="1623408" cy="113950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B9ADC7E0-56C0-FAA1-2D80-687058F73371}"/>
                </a:ext>
              </a:extLst>
            </p:cNvPr>
            <p:cNvSpPr txBox="1"/>
            <p:nvPr/>
          </p:nvSpPr>
          <p:spPr>
            <a:xfrm>
              <a:off x="151771" y="2347984"/>
              <a:ext cx="1588929" cy="1109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fr-FR" sz="1200" b="1">
                  <a:solidFill>
                    <a:prstClr val="white"/>
                  </a:solidFill>
                  <a:latin typeface="Gill Sans MT" panose="020B0502020104020203"/>
                </a:rPr>
                <a:t>B.2 </a:t>
              </a:r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Situation patrimoniale</a:t>
              </a:r>
            </a:p>
          </p:txBody>
        </p:sp>
      </p:grp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BD4B5274-FB6C-919B-17BD-67CE0742D8F5}"/>
              </a:ext>
            </a:extLst>
          </p:cNvPr>
          <p:cNvGrpSpPr/>
          <p:nvPr/>
        </p:nvGrpSpPr>
        <p:grpSpPr>
          <a:xfrm>
            <a:off x="637958" y="5313303"/>
            <a:ext cx="2881365" cy="439713"/>
            <a:chOff x="34137" y="2425224"/>
            <a:chExt cx="1698779" cy="949327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9EEAF54-679C-1AF2-B241-E28BA3CE099D}"/>
                </a:ext>
              </a:extLst>
            </p:cNvPr>
            <p:cNvSpPr/>
            <p:nvPr/>
          </p:nvSpPr>
          <p:spPr>
            <a:xfrm>
              <a:off x="34137" y="2425224"/>
              <a:ext cx="1698779" cy="94932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B44D7CE8-C07D-0AE4-4E14-D3D2A18168B9}"/>
                </a:ext>
              </a:extLst>
            </p:cNvPr>
            <p:cNvSpPr txBox="1"/>
            <p:nvPr/>
          </p:nvSpPr>
          <p:spPr>
            <a:xfrm>
              <a:off x="60856" y="2546176"/>
              <a:ext cx="1672060" cy="6491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</a:br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B.1 Situation juridique des personnes et des biens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0345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36EFA7-DE7B-4526-8015-62D3702BA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48959"/>
            <a:ext cx="11029616" cy="793358"/>
          </a:xfrm>
        </p:spPr>
        <p:txBody>
          <a:bodyPr>
            <a:noAutofit/>
          </a:bodyPr>
          <a:lstStyle/>
          <a:p>
            <a:pPr algn="ctr"/>
            <a:r>
              <a:rPr lang="fr-FR" sz="2400" b="1">
                <a:latin typeface="Gill Sans MT" panose="020B0502020104020203" pitchFamily="34" charset="0"/>
              </a:rPr>
              <a:t>Etapes de la vie familiale-professionnelle </a:t>
            </a:r>
            <a:br>
              <a:rPr lang="fr-FR" sz="2400" b="1">
                <a:latin typeface="Gill Sans MT" panose="020B0502020104020203" pitchFamily="34" charset="0"/>
              </a:rPr>
            </a:br>
            <a:r>
              <a:rPr lang="fr-FR" sz="2400" b="1">
                <a:latin typeface="Gill Sans MT" panose="020B0502020104020203" pitchFamily="34" charset="0"/>
              </a:rPr>
              <a:t>et objectifs patrimoniaux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0ADFEC3F-F26E-49CE-921A-7965BBD11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918637"/>
              </p:ext>
            </p:extLst>
          </p:nvPr>
        </p:nvGraphicFramePr>
        <p:xfrm>
          <a:off x="2065282" y="1429233"/>
          <a:ext cx="8061435" cy="46170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4331">
                  <a:extLst>
                    <a:ext uri="{9D8B030D-6E8A-4147-A177-3AD203B41FA5}">
                      <a16:colId xmlns:a16="http://schemas.microsoft.com/office/drawing/2014/main" val="621675677"/>
                    </a:ext>
                  </a:extLst>
                </a:gridCol>
                <a:gridCol w="4677104">
                  <a:extLst>
                    <a:ext uri="{9D8B030D-6E8A-4147-A177-3AD203B41FA5}">
                      <a16:colId xmlns:a16="http://schemas.microsoft.com/office/drawing/2014/main" val="250495836"/>
                    </a:ext>
                  </a:extLst>
                </a:gridCol>
              </a:tblGrid>
              <a:tr h="2248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Etape</a:t>
                      </a:r>
                      <a:endParaRPr lang="fr-FR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272" marR="68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Objectifs de vie-patrimoniaux</a:t>
                      </a:r>
                      <a:endParaRPr lang="fr-FR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272" marR="68272" marT="0" marB="0"/>
                </a:tc>
                <a:extLst>
                  <a:ext uri="{0D108BD9-81ED-4DB2-BD59-A6C34878D82A}">
                    <a16:rowId xmlns:a16="http://schemas.microsoft.com/office/drawing/2014/main" val="357337556"/>
                  </a:ext>
                </a:extLst>
              </a:tr>
              <a:tr h="8053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Entrée dans la vie active et constitution de la famille</a:t>
                      </a:r>
                      <a:endParaRPr lang="fr-FR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272" marR="68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Choisir son mode de conjugalité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Devenir propriétaire de sa résidence principale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Constituer et/ou valoriser un capital</a:t>
                      </a:r>
                    </a:p>
                  </a:txBody>
                  <a:tcPr marL="68272" marR="68272" marT="0" marB="0"/>
                </a:tc>
                <a:extLst>
                  <a:ext uri="{0D108BD9-81ED-4DB2-BD59-A6C34878D82A}">
                    <a16:rowId xmlns:a16="http://schemas.microsoft.com/office/drawing/2014/main" val="2894809464"/>
                  </a:ext>
                </a:extLst>
              </a:tr>
              <a:tr h="7777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Développement familial et professionnel</a:t>
                      </a:r>
                      <a:endParaRPr lang="fr-FR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272" marR="68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Constituer et/ou valoriser un capital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 protéger et protéger ses proches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Préparer sa retraite</a:t>
                      </a:r>
                      <a:endParaRPr lang="fr-FR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272" marR="68272" marT="0" marB="0"/>
                </a:tc>
                <a:extLst>
                  <a:ext uri="{0D108BD9-81ED-4DB2-BD59-A6C34878D82A}">
                    <a16:rowId xmlns:a16="http://schemas.microsoft.com/office/drawing/2014/main" val="3305282784"/>
                  </a:ext>
                </a:extLst>
              </a:tr>
              <a:tr h="12507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Maturité familiale et professionnelle</a:t>
                      </a:r>
                      <a:endParaRPr lang="fr-FR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272" marR="68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Constituer et/ou valoriser un capital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Sécuriser, gérer et valoriser son patrimoine professionnel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Optimiser sa fiscalité (sur les revenus/l’IFI)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Aménager les pouvoirs de gestion et de disposition sur certains biens	</a:t>
                      </a:r>
                      <a:endParaRPr lang="fr-FR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272" marR="68272" marT="0" marB="0"/>
                </a:tc>
                <a:extLst>
                  <a:ext uri="{0D108BD9-81ED-4DB2-BD59-A6C34878D82A}">
                    <a16:rowId xmlns:a16="http://schemas.microsoft.com/office/drawing/2014/main" val="909044637"/>
                  </a:ext>
                </a:extLst>
              </a:tr>
              <a:tr h="10300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Terme de la vie professionnelle et retraite </a:t>
                      </a:r>
                      <a:endParaRPr lang="fr-FR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272" marR="68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Percevoir des revenus complémentaires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Rendre le patrimoine plus liquide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Commencer à organiser la transmission et optimiser les droits à payer</a:t>
                      </a:r>
                      <a:endParaRPr lang="fr-FR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272" marR="68272" marT="0" marB="0"/>
                </a:tc>
                <a:extLst>
                  <a:ext uri="{0D108BD9-81ED-4DB2-BD59-A6C34878D82A}">
                    <a16:rowId xmlns:a16="http://schemas.microsoft.com/office/drawing/2014/main" val="238304690"/>
                  </a:ext>
                </a:extLst>
              </a:tr>
              <a:tr h="5283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Vie longue à la retraite</a:t>
                      </a:r>
                      <a:endParaRPr lang="fr-FR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272" marR="68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Concilier couverture des risques de la vie longue et transmission du patrimoine</a:t>
                      </a:r>
                      <a:endParaRPr lang="fr-FR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272" marR="68272" marT="0" marB="0"/>
                </a:tc>
                <a:extLst>
                  <a:ext uri="{0D108BD9-81ED-4DB2-BD59-A6C34878D82A}">
                    <a16:rowId xmlns:a16="http://schemas.microsoft.com/office/drawing/2014/main" val="3512520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569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9FF123-54A9-6CA2-40D8-8C51DB6C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44" y="365760"/>
            <a:ext cx="11718036" cy="788670"/>
          </a:xfrm>
        </p:spPr>
        <p:txBody>
          <a:bodyPr>
            <a:normAutofit/>
          </a:bodyPr>
          <a:lstStyle/>
          <a:p>
            <a:r>
              <a:rPr lang="fr-FR" sz="2300" b="1"/>
              <a:t>L’OBJET DU METIER d’</a:t>
            </a:r>
            <a:r>
              <a:rPr lang="fr-FR" sz="2300" b="1" err="1"/>
              <a:t>ecgP</a:t>
            </a:r>
            <a:r>
              <a:rPr lang="fr-FR" sz="2300" b="1"/>
              <a:t> : LA GESTION DU PATRIMOINE D’UNE FAMILLE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E26499-0650-C486-5542-66C25EA8E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5595" y="1647280"/>
            <a:ext cx="5316688" cy="275321"/>
          </a:xfrm>
        </p:spPr>
        <p:txBody>
          <a:bodyPr>
            <a:noAutofit/>
          </a:bodyPr>
          <a:lstStyle/>
          <a:p>
            <a:r>
              <a:rPr lang="fr-FR" sz="2000" b="1"/>
              <a:t>Une situation familiale et professionnelle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8A1219FA-3943-4C64-63A7-F1F066F9B93D}"/>
              </a:ext>
            </a:extLst>
          </p:cNvPr>
          <p:cNvSpPr txBox="1">
            <a:spLocks/>
          </p:cNvSpPr>
          <p:nvPr/>
        </p:nvSpPr>
        <p:spPr>
          <a:xfrm>
            <a:off x="6211062" y="2826841"/>
            <a:ext cx="5316688" cy="788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/>
              <a:t>Une situation juridique des personnes et des biens de la famille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12698448-BF99-AE80-A165-24A8E5E49BAD}"/>
              </a:ext>
            </a:extLst>
          </p:cNvPr>
          <p:cNvSpPr txBox="1">
            <a:spLocks/>
          </p:cNvSpPr>
          <p:nvPr/>
        </p:nvSpPr>
        <p:spPr>
          <a:xfrm>
            <a:off x="617251" y="2931615"/>
            <a:ext cx="3745199" cy="481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/>
              <a:t>Une situation patrimoniale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4DD45669-8AE6-D4A0-5045-55A6E58424B5}"/>
              </a:ext>
            </a:extLst>
          </p:cNvPr>
          <p:cNvSpPr txBox="1">
            <a:spLocks/>
          </p:cNvSpPr>
          <p:nvPr/>
        </p:nvSpPr>
        <p:spPr>
          <a:xfrm>
            <a:off x="6258344" y="4925735"/>
            <a:ext cx="2893802" cy="50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/>
              <a:t>Une situation fiscale</a:t>
            </a:r>
            <a:endParaRPr lang="fr-FR" sz="200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C3F4B7A-4738-293B-F596-97A0503AFC06}"/>
              </a:ext>
            </a:extLst>
          </p:cNvPr>
          <p:cNvSpPr txBox="1">
            <a:spLocks/>
          </p:cNvSpPr>
          <p:nvPr/>
        </p:nvSpPr>
        <p:spPr>
          <a:xfrm>
            <a:off x="617250" y="4870601"/>
            <a:ext cx="4564349" cy="603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/>
              <a:t>Une situation sociale/assurantielle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1B9DD409-C833-754A-FC51-5EB0ABD70AFB}"/>
              </a:ext>
            </a:extLst>
          </p:cNvPr>
          <p:cNvSpPr txBox="1">
            <a:spLocks/>
          </p:cNvSpPr>
          <p:nvPr/>
        </p:nvSpPr>
        <p:spPr>
          <a:xfrm>
            <a:off x="1125813" y="3357782"/>
            <a:ext cx="2905625" cy="136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fr-FR" i="1"/>
              <a:t>Des actifs immobiliers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fr-FR" i="1"/>
              <a:t>Des actifs financiers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fr-FR" i="1"/>
              <a:t>Des actifs en « biens divers »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fr-FR" i="1"/>
              <a:t>Des actifs professionnels</a:t>
            </a:r>
            <a:endParaRPr lang="fr-FR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4915C386-B106-FFC6-5E64-9E4E7D81A5C2}"/>
              </a:ext>
            </a:extLst>
          </p:cNvPr>
          <p:cNvSpPr txBox="1">
            <a:spLocks/>
          </p:cNvSpPr>
          <p:nvPr/>
        </p:nvSpPr>
        <p:spPr>
          <a:xfrm>
            <a:off x="617251" y="5250373"/>
            <a:ext cx="4902192" cy="948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fr-FR" i="1"/>
              <a:t>Des protections contre les risques de la vie et les décès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fr-FR" i="1"/>
              <a:t>Des plans de préparation de la retraite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431F2A1-6CCD-7446-18D7-4BC53FD92219}"/>
              </a:ext>
            </a:extLst>
          </p:cNvPr>
          <p:cNvSpPr txBox="1">
            <a:spLocks/>
          </p:cNvSpPr>
          <p:nvPr/>
        </p:nvSpPr>
        <p:spPr>
          <a:xfrm>
            <a:off x="3967705" y="1863034"/>
            <a:ext cx="5028702" cy="841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fr-FR" i="1"/>
              <a:t>Des personnes ayant des revenus,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fr-FR" i="1"/>
              <a:t>une capacité d’épargne et une situation financière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AFAAD591-A310-CF93-325E-BFA4A37D2F0F}"/>
              </a:ext>
            </a:extLst>
          </p:cNvPr>
          <p:cNvSpPr txBox="1">
            <a:spLocks/>
          </p:cNvSpPr>
          <p:nvPr/>
        </p:nvSpPr>
        <p:spPr>
          <a:xfrm>
            <a:off x="6489580" y="3621047"/>
            <a:ext cx="5315293" cy="1104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fr-FR" i="1"/>
              <a:t>Situation (capacité) juridique des personnes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fr-FR" i="1"/>
              <a:t>Situation juridique des biens (personnels et professionnels)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09A98009-861D-EF2D-F985-5ACD0CB9489E}"/>
              </a:ext>
            </a:extLst>
          </p:cNvPr>
          <p:cNvSpPr txBox="1">
            <a:spLocks/>
          </p:cNvSpPr>
          <p:nvPr/>
        </p:nvSpPr>
        <p:spPr>
          <a:xfrm>
            <a:off x="6586834" y="5373478"/>
            <a:ext cx="5315293" cy="825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fr-FR" i="1"/>
              <a:t>IR, IFI, Impôts sur les plus-values, Impôts sur la transmission du patrimoine professionnel</a:t>
            </a:r>
          </a:p>
        </p:txBody>
      </p:sp>
    </p:spTree>
    <p:extLst>
      <p:ext uri="{BB962C8B-B14F-4D97-AF65-F5344CB8AC3E}">
        <p14:creationId xmlns:p14="http://schemas.microsoft.com/office/powerpoint/2010/main" val="16044273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ividende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fl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Thème Office">
  <a:themeElements>
    <a:clrScheme name="IFPASS">
      <a:dk1>
        <a:sysClr val="windowText" lastClr="000000"/>
      </a:dk1>
      <a:lt1>
        <a:sysClr val="window" lastClr="FFFFFF"/>
      </a:lt1>
      <a:dk2>
        <a:srgbClr val="595959"/>
      </a:dk2>
      <a:lt2>
        <a:srgbClr val="EDE7E2"/>
      </a:lt2>
      <a:accent1>
        <a:srgbClr val="44335A"/>
      </a:accent1>
      <a:accent2>
        <a:srgbClr val="594176"/>
      </a:accent2>
      <a:accent3>
        <a:srgbClr val="8E4F6A"/>
      </a:accent3>
      <a:accent4>
        <a:srgbClr val="DB7C6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ase 16-9.potx" id="{D2B18FB7-8BC1-40C2-99B4-D343B3F1EE12}" vid="{1A1342E3-FAC2-442F-8804-A20F466B4E84}"/>
    </a:ext>
  </a:extLst>
</a:theme>
</file>

<file path=ppt/theme/theme3.xml><?xml version="1.0" encoding="utf-8"?>
<a:theme xmlns:a="http://schemas.openxmlformats.org/drawingml/2006/main" name="1_Dividende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fl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é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AF460F70362646BCBF863D62D99DF7" ma:contentTypeVersion="14" ma:contentTypeDescription="Crée un document." ma:contentTypeScope="" ma:versionID="822e12f4ae145c2aead60a12c002e569">
  <xsd:schema xmlns:xsd="http://www.w3.org/2001/XMLSchema" xmlns:xs="http://www.w3.org/2001/XMLSchema" xmlns:p="http://schemas.microsoft.com/office/2006/metadata/properties" xmlns:ns2="b079812a-7967-4ed2-9291-1c797a51b449" xmlns:ns3="427b065b-dfa1-44b2-8977-c4f8c74eb7ce" targetNamespace="http://schemas.microsoft.com/office/2006/metadata/properties" ma:root="true" ma:fieldsID="984ec127a1ab941c0622e8ef16c5ebef" ns2:_="" ns3:_="">
    <xsd:import namespace="b079812a-7967-4ed2-9291-1c797a51b449"/>
    <xsd:import namespace="427b065b-dfa1-44b2-8977-c4f8c74eb7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Dateetheur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9812a-7967-4ed2-9291-1c797a51b4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e8ee2d43-1f87-4f82-a716-8ad3ee2649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eetheure" ma:index="21" nillable="true" ma:displayName="Date et heure" ma:format="DateTime" ma:internalName="Dateetheur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b065b-dfa1-44b2-8977-c4f8c74eb7c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eb0e03f-ee08-4898-bc4c-886ada32954e}" ma:internalName="TaxCatchAll" ma:showField="CatchAllData" ma:web="427b065b-dfa1-44b2-8977-c4f8c74eb7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etheure xmlns="b079812a-7967-4ed2-9291-1c797a51b449" xsi:nil="true"/>
    <TaxCatchAll xmlns="427b065b-dfa1-44b2-8977-c4f8c74eb7ce" xsi:nil="true"/>
    <lcf76f155ced4ddcb4097134ff3c332f xmlns="b079812a-7967-4ed2-9291-1c797a51b44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967FC13-AF51-4A1A-A55B-81D161545E42}">
  <ds:schemaRefs>
    <ds:schemaRef ds:uri="427b065b-dfa1-44b2-8977-c4f8c74eb7ce"/>
    <ds:schemaRef ds:uri="b079812a-7967-4ed2-9291-1c797a51b4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42226E9-CED6-49F3-8167-AEC6DF43EC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41F968-94D3-4C5B-A45C-6AE79CEC53D9}">
  <ds:schemaRefs>
    <ds:schemaRef ds:uri="3f7eae43-1c55-4c78-b9a9-6fc2e7bef475"/>
    <ds:schemaRef ds:uri="427b065b-dfa1-44b2-8977-c4f8c74eb7ce"/>
    <ds:schemaRef ds:uri="b079812a-7967-4ed2-9291-1c797a51b449"/>
    <ds:schemaRef ds:uri="f4c7c187-f6ce-4ca8-9ac2-5f8eb038416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TM03457464[[fn=Dividende]]</Template>
  <TotalTime>101</TotalTime>
  <Words>3659</Words>
  <Application>Microsoft Office PowerPoint</Application>
  <PresentationFormat>Grand écran</PresentationFormat>
  <Paragraphs>541</Paragraphs>
  <Slides>30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30</vt:i4>
      </vt:variant>
    </vt:vector>
  </HeadingPairs>
  <TitlesOfParts>
    <vt:vector size="46" baseType="lpstr">
      <vt:lpstr>Aileron Bold</vt:lpstr>
      <vt:lpstr>Arial</vt:lpstr>
      <vt:lpstr>Arial Unicode MS</vt:lpstr>
      <vt:lpstr>Calibri</vt:lpstr>
      <vt:lpstr>Calibri (MS) Bold</vt:lpstr>
      <vt:lpstr>Calibri Light</vt:lpstr>
      <vt:lpstr>Gill Sans MT</vt:lpstr>
      <vt:lpstr>Open Sans</vt:lpstr>
      <vt:lpstr>Open Sans Bold</vt:lpstr>
      <vt:lpstr>Times New Roman</vt:lpstr>
      <vt:lpstr>Wingdings</vt:lpstr>
      <vt:lpstr>Wingdings 2</vt:lpstr>
      <vt:lpstr>Dividende</vt:lpstr>
      <vt:lpstr>Thème Office</vt:lpstr>
      <vt:lpstr>1_Dividende</vt:lpstr>
      <vt:lpstr>Office Theme</vt:lpstr>
      <vt:lpstr>Certification ECGP/CFP® de CGPC  PROMOTION EC19 Juin 2025 – Juin 2026</vt:lpstr>
      <vt:lpstr>CGPC est : </vt:lpstr>
      <vt:lpstr>I. Métier et Compétences</vt:lpstr>
      <vt:lpstr>Être certifié ECGP/CFP® de CGPC, c’est pouvoir dire au client que :  </vt:lpstr>
      <vt:lpstr>Être certifié ECGP/CFP® de CGPC, c’est pouvoir dire au client que :  </vt:lpstr>
      <vt:lpstr>Présentation PowerPoint</vt:lpstr>
      <vt:lpstr>Le processus d’optimisation d’un patrimoine familial</vt:lpstr>
      <vt:lpstr>Etapes de la vie familiale-professionnelle  et objectifs patrimoniaux</vt:lpstr>
      <vt:lpstr>L’OBJET DU METIER d’ecgP : LA GESTION DU PATRIMOINE D’UNE FAMILLE</vt:lpstr>
      <vt:lpstr>L’OBJET DU METIER d’ecgP : LA GESTION DU PATRIMOINE D’UNE FAMILLE</vt:lpstr>
      <vt:lpstr>Le processus de conseil : six étapes</vt:lpstr>
      <vt:lpstr>processus de conseil et domaines d’intervention</vt:lpstr>
      <vt:lpstr>Le processus de conseil : trois moments-clés</vt:lpstr>
      <vt:lpstr>Huit compétences clés pour « bien » conseiller sur la gestion d’un patrimoine familial (1/2)</vt:lpstr>
      <vt:lpstr>Huit compétences clés pour « bien » conseiller sur la gestion d’un patrimoine familial (2/2) </vt:lpstr>
      <vt:lpstr>Présentation PowerPoint</vt:lpstr>
      <vt:lpstr>II. Programme et Epreuves</vt:lpstr>
      <vt:lpstr>Le programme DE LA FORMATION PREPARATOIRE</vt:lpstr>
      <vt:lpstr>Présentation PowerPoint</vt:lpstr>
      <vt:lpstr>Le programme DE LA FORMATION PREPARATOIRE</vt:lpstr>
      <vt:lpstr>Le programme DE LA FORMATION PREPARATOIRE</vt:lpstr>
      <vt:lpstr>Le programme DE LA FORMATION PREPARATOIRE</vt:lpstr>
      <vt:lpstr>Les épreuves d’évaluation de l’examen de certification</vt:lpstr>
      <vt:lpstr>LE CALENDRIER PRÉVISIONNEL DES JOURNÉES DE CLASSES DE SYNTHÈSE ET D’APPROFONDISSEMENT</vt:lpstr>
      <vt:lpstr>La certification Certified Financial Planner ™</vt:lpstr>
      <vt:lpstr>La certification Certified Financial Planner ™</vt:lpstr>
      <vt:lpstr>La certification Certified Financial Planner™</vt:lpstr>
      <vt:lpstr>les services complémentaires liés à la qualité de membre de CGPC Certified Financial Planner™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A LA CERTIFICATION CFP/CGPC®</dc:title>
  <dc:creator>Solène LAVOINE</dc:creator>
  <cp:lastModifiedBy>Charlotte  Gomis</cp:lastModifiedBy>
  <cp:revision>4</cp:revision>
  <cp:lastPrinted>2022-10-14T12:31:40Z</cp:lastPrinted>
  <dcterms:created xsi:type="dcterms:W3CDTF">2018-02-02T10:19:09Z</dcterms:created>
  <dcterms:modified xsi:type="dcterms:W3CDTF">2025-06-02T09:52:11Z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0x01010069AF460F70362646BCBF863D62D99DF7</vt:lpwstr>
  </property>
  <property fmtid="{D5CDD505-2E9C-101B-9397-08002B2CF9AE}" pid="3" name="MediaServiceImageTags">
    <vt:lpwstr/>
  </property>
</Properties>
</file>