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483" r:id="rId6"/>
    <p:sldId id="257" r:id="rId7"/>
    <p:sldId id="484" r:id="rId8"/>
    <p:sldId id="259" r:id="rId9"/>
    <p:sldId id="260" r:id="rId10"/>
    <p:sldId id="262" r:id="rId11"/>
    <p:sldId id="491" r:id="rId12"/>
    <p:sldId id="492" r:id="rId1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701C42-72A5-4231-B1F1-E77E275B9531}" v="5" dt="2026-07-15T08:51:23.4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4660"/>
  </p:normalViewPr>
  <p:slideViewPr>
    <p:cSldViewPr snapToGrid="0">
      <p:cViewPr varScale="1">
        <p:scale>
          <a:sx n="111" d="100"/>
          <a:sy n="111" d="100"/>
        </p:scale>
        <p:origin x="60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ymond Leban" userId="dd776ef4-2868-4585-817c-2497c155f39c" providerId="ADAL" clId="{6BC5C141-9B95-411D-9508-802BE3412853}"/>
    <pc:docChg chg="custSel delSld modSld">
      <pc:chgData name="Raymond Leban" userId="dd776ef4-2868-4585-817c-2497c155f39c" providerId="ADAL" clId="{6BC5C141-9B95-411D-9508-802BE3412853}" dt="2026-07-12T06:58:26.483" v="54" actId="20577"/>
      <pc:docMkLst>
        <pc:docMk/>
      </pc:docMkLst>
      <pc:sldChg chg="modSp mod">
        <pc:chgData name="Raymond Leban" userId="dd776ef4-2868-4585-817c-2497c155f39c" providerId="ADAL" clId="{6BC5C141-9B95-411D-9508-802BE3412853}" dt="2026-07-12T06:56:43.916" v="3" actId="20577"/>
        <pc:sldMkLst>
          <pc:docMk/>
          <pc:sldMk cId="3422635124" sldId="256"/>
        </pc:sldMkLst>
        <pc:spChg chg="mod">
          <ac:chgData name="Raymond Leban" userId="dd776ef4-2868-4585-817c-2497c155f39c" providerId="ADAL" clId="{6BC5C141-9B95-411D-9508-802BE3412853}" dt="2026-07-12T06:56:43.916" v="3" actId="20577"/>
          <ac:spMkLst>
            <pc:docMk/>
            <pc:sldMk cId="3422635124" sldId="256"/>
            <ac:spMk id="3" creationId="{7F630D6B-DC2A-47E9-86BE-EC8A9CC9BB2E}"/>
          </ac:spMkLst>
        </pc:spChg>
      </pc:sldChg>
      <pc:sldChg chg="modSp mod">
        <pc:chgData name="Raymond Leban" userId="dd776ef4-2868-4585-817c-2497c155f39c" providerId="ADAL" clId="{6BC5C141-9B95-411D-9508-802BE3412853}" dt="2026-07-12T06:57:16.741" v="16" actId="20577"/>
        <pc:sldMkLst>
          <pc:docMk/>
          <pc:sldMk cId="954941525" sldId="257"/>
        </pc:sldMkLst>
        <pc:spChg chg="mod">
          <ac:chgData name="Raymond Leban" userId="dd776ef4-2868-4585-817c-2497c155f39c" providerId="ADAL" clId="{6BC5C141-9B95-411D-9508-802BE3412853}" dt="2026-07-12T06:57:16.741" v="16" actId="20577"/>
          <ac:spMkLst>
            <pc:docMk/>
            <pc:sldMk cId="954941525" sldId="257"/>
            <ac:spMk id="3" creationId="{9684CD59-23F4-4DF7-84DC-B031F2F9A57D}"/>
          </ac:spMkLst>
        </pc:spChg>
      </pc:sldChg>
      <pc:sldChg chg="modSp mod">
        <pc:chgData name="Raymond Leban" userId="dd776ef4-2868-4585-817c-2497c155f39c" providerId="ADAL" clId="{6BC5C141-9B95-411D-9508-802BE3412853}" dt="2026-07-12T06:57:25.731" v="20" actId="20577"/>
        <pc:sldMkLst>
          <pc:docMk/>
          <pc:sldMk cId="2456986355" sldId="259"/>
        </pc:sldMkLst>
        <pc:spChg chg="mod">
          <ac:chgData name="Raymond Leban" userId="dd776ef4-2868-4585-817c-2497c155f39c" providerId="ADAL" clId="{6BC5C141-9B95-411D-9508-802BE3412853}" dt="2026-07-12T06:57:25.731" v="20" actId="20577"/>
          <ac:spMkLst>
            <pc:docMk/>
            <pc:sldMk cId="2456986355" sldId="259"/>
            <ac:spMk id="2" creationId="{BD395C44-FA85-42A0-8199-42DD41D5BB04}"/>
          </ac:spMkLst>
        </pc:spChg>
      </pc:sldChg>
      <pc:sldChg chg="modSp mod">
        <pc:chgData name="Raymond Leban" userId="dd776ef4-2868-4585-817c-2497c155f39c" providerId="ADAL" clId="{6BC5C141-9B95-411D-9508-802BE3412853}" dt="2026-07-12T06:57:32.835" v="24" actId="20577"/>
        <pc:sldMkLst>
          <pc:docMk/>
          <pc:sldMk cId="806939113" sldId="260"/>
        </pc:sldMkLst>
        <pc:spChg chg="mod">
          <ac:chgData name="Raymond Leban" userId="dd776ef4-2868-4585-817c-2497c155f39c" providerId="ADAL" clId="{6BC5C141-9B95-411D-9508-802BE3412853}" dt="2026-07-12T06:57:32.835" v="24" actId="20577"/>
          <ac:spMkLst>
            <pc:docMk/>
            <pc:sldMk cId="806939113" sldId="260"/>
            <ac:spMk id="3" creationId="{9684CD59-23F4-4DF7-84DC-B031F2F9A57D}"/>
          </ac:spMkLst>
        </pc:spChg>
      </pc:sldChg>
      <pc:sldChg chg="modSp mod">
        <pc:chgData name="Raymond Leban" userId="dd776ef4-2868-4585-817c-2497c155f39c" providerId="ADAL" clId="{6BC5C141-9B95-411D-9508-802BE3412853}" dt="2026-07-12T06:57:58.579" v="33" actId="20577"/>
        <pc:sldMkLst>
          <pc:docMk/>
          <pc:sldMk cId="865282594" sldId="262"/>
        </pc:sldMkLst>
        <pc:spChg chg="mod">
          <ac:chgData name="Raymond Leban" userId="dd776ef4-2868-4585-817c-2497c155f39c" providerId="ADAL" clId="{6BC5C141-9B95-411D-9508-802BE3412853}" dt="2026-07-12T06:57:58.579" v="33" actId="20577"/>
          <ac:spMkLst>
            <pc:docMk/>
            <pc:sldMk cId="865282594" sldId="262"/>
            <ac:spMk id="3" creationId="{9684CD59-23F4-4DF7-84DC-B031F2F9A57D}"/>
          </ac:spMkLst>
        </pc:spChg>
      </pc:sldChg>
      <pc:sldChg chg="modSp mod">
        <pc:chgData name="Raymond Leban" userId="dd776ef4-2868-4585-817c-2497c155f39c" providerId="ADAL" clId="{6BC5C141-9B95-411D-9508-802BE3412853}" dt="2026-07-12T06:58:13.725" v="42" actId="20577"/>
        <pc:sldMkLst>
          <pc:docMk/>
          <pc:sldMk cId="1518642228" sldId="491"/>
        </pc:sldMkLst>
        <pc:spChg chg="mod">
          <ac:chgData name="Raymond Leban" userId="dd776ef4-2868-4585-817c-2497c155f39c" providerId="ADAL" clId="{6BC5C141-9B95-411D-9508-802BE3412853}" dt="2026-07-12T06:58:13.725" v="42" actId="20577"/>
          <ac:spMkLst>
            <pc:docMk/>
            <pc:sldMk cId="1518642228" sldId="491"/>
            <ac:spMk id="3" creationId="{9684CD59-23F4-4DF7-84DC-B031F2F9A57D}"/>
          </ac:spMkLst>
        </pc:spChg>
      </pc:sldChg>
      <pc:sldChg chg="modSp mod">
        <pc:chgData name="Raymond Leban" userId="dd776ef4-2868-4585-817c-2497c155f39c" providerId="ADAL" clId="{6BC5C141-9B95-411D-9508-802BE3412853}" dt="2026-07-12T06:58:26.483" v="54" actId="20577"/>
        <pc:sldMkLst>
          <pc:docMk/>
          <pc:sldMk cId="1632525230" sldId="492"/>
        </pc:sldMkLst>
        <pc:spChg chg="mod">
          <ac:chgData name="Raymond Leban" userId="dd776ef4-2868-4585-817c-2497c155f39c" providerId="ADAL" clId="{6BC5C141-9B95-411D-9508-802BE3412853}" dt="2026-07-12T06:58:26.483" v="54" actId="20577"/>
          <ac:spMkLst>
            <pc:docMk/>
            <pc:sldMk cId="1632525230" sldId="492"/>
            <ac:spMk id="8" creationId="{2BDBDE0F-850F-4ADA-B2D0-C9E48BABF327}"/>
          </ac:spMkLst>
        </pc:spChg>
      </pc:sldChg>
    </pc:docChg>
  </pc:docChgLst>
  <pc:docChgLst>
    <pc:chgData name="Renaud Duval" userId="b8599e7d-16c6-47bd-b865-577f922a0497" providerId="ADAL" clId="{56EC9795-1326-47AD-AFD9-D38CC6865777}"/>
    <pc:docChg chg="undo custSel modSld">
      <pc:chgData name="Renaud Duval" userId="b8599e7d-16c6-47bd-b865-577f922a0497" providerId="ADAL" clId="{56EC9795-1326-47AD-AFD9-D38CC6865777}" dt="2026-07-15T08:51:23.432" v="167"/>
      <pc:docMkLst>
        <pc:docMk/>
      </pc:docMkLst>
      <pc:sldChg chg="modSp">
        <pc:chgData name="Renaud Duval" userId="b8599e7d-16c6-47bd-b865-577f922a0497" providerId="ADAL" clId="{56EC9795-1326-47AD-AFD9-D38CC6865777}" dt="2026-07-15T08:45:09.544" v="16" actId="20577"/>
        <pc:sldMkLst>
          <pc:docMk/>
          <pc:sldMk cId="954941525" sldId="257"/>
        </pc:sldMkLst>
        <pc:spChg chg="mod">
          <ac:chgData name="Renaud Duval" userId="b8599e7d-16c6-47bd-b865-577f922a0497" providerId="ADAL" clId="{56EC9795-1326-47AD-AFD9-D38CC6865777}" dt="2026-07-15T08:45:09.544" v="16" actId="20577"/>
          <ac:spMkLst>
            <pc:docMk/>
            <pc:sldMk cId="954941525" sldId="257"/>
            <ac:spMk id="13" creationId="{31FFDD0F-1AD8-4932-B9DA-A1FF2E7D89B4}"/>
          </ac:spMkLst>
        </pc:spChg>
      </pc:sldChg>
      <pc:sldChg chg="modSp mod">
        <pc:chgData name="Renaud Duval" userId="b8599e7d-16c6-47bd-b865-577f922a0497" providerId="ADAL" clId="{56EC9795-1326-47AD-AFD9-D38CC6865777}" dt="2026-07-15T08:47:17.283" v="41" actId="20577"/>
        <pc:sldMkLst>
          <pc:docMk/>
          <pc:sldMk cId="2456986355" sldId="259"/>
        </pc:sldMkLst>
        <pc:spChg chg="mod">
          <ac:chgData name="Renaud Duval" userId="b8599e7d-16c6-47bd-b865-577f922a0497" providerId="ADAL" clId="{56EC9795-1326-47AD-AFD9-D38CC6865777}" dt="2026-07-15T08:47:17.283" v="41" actId="20577"/>
          <ac:spMkLst>
            <pc:docMk/>
            <pc:sldMk cId="2456986355" sldId="259"/>
            <ac:spMk id="2" creationId="{BD395C44-FA85-42A0-8199-42DD41D5BB04}"/>
          </ac:spMkLst>
        </pc:spChg>
      </pc:sldChg>
      <pc:sldChg chg="modSp mod">
        <pc:chgData name="Renaud Duval" userId="b8599e7d-16c6-47bd-b865-577f922a0497" providerId="ADAL" clId="{56EC9795-1326-47AD-AFD9-D38CC6865777}" dt="2026-07-15T08:46:41.599" v="27" actId="27636"/>
        <pc:sldMkLst>
          <pc:docMk/>
          <pc:sldMk cId="806939113" sldId="260"/>
        </pc:sldMkLst>
        <pc:spChg chg="mod">
          <ac:chgData name="Renaud Duval" userId="b8599e7d-16c6-47bd-b865-577f922a0497" providerId="ADAL" clId="{56EC9795-1326-47AD-AFD9-D38CC6865777}" dt="2026-07-15T08:46:41.599" v="27" actId="27636"/>
          <ac:spMkLst>
            <pc:docMk/>
            <pc:sldMk cId="806939113" sldId="260"/>
            <ac:spMk id="3" creationId="{9684CD59-23F4-4DF7-84DC-B031F2F9A57D}"/>
          </ac:spMkLst>
        </pc:spChg>
      </pc:sldChg>
      <pc:sldChg chg="modSp mod">
        <pc:chgData name="Renaud Duval" userId="b8599e7d-16c6-47bd-b865-577f922a0497" providerId="ADAL" clId="{56EC9795-1326-47AD-AFD9-D38CC6865777}" dt="2026-07-15T08:51:23.432" v="167"/>
        <pc:sldMkLst>
          <pc:docMk/>
          <pc:sldMk cId="865282594" sldId="262"/>
        </pc:sldMkLst>
        <pc:spChg chg="mod">
          <ac:chgData name="Renaud Duval" userId="b8599e7d-16c6-47bd-b865-577f922a0497" providerId="ADAL" clId="{56EC9795-1326-47AD-AFD9-D38CC6865777}" dt="2026-07-15T08:51:23.432" v="167"/>
          <ac:spMkLst>
            <pc:docMk/>
            <pc:sldMk cId="865282594" sldId="262"/>
            <ac:spMk id="3" creationId="{9684CD59-23F4-4DF7-84DC-B031F2F9A57D}"/>
          </ac:spMkLst>
        </pc:spChg>
      </pc:sldChg>
      <pc:sldChg chg="modSp mod">
        <pc:chgData name="Renaud Duval" userId="b8599e7d-16c6-47bd-b865-577f922a0497" providerId="ADAL" clId="{56EC9795-1326-47AD-AFD9-D38CC6865777}" dt="2026-07-15T08:43:57.543" v="12" actId="20577"/>
        <pc:sldMkLst>
          <pc:docMk/>
          <pc:sldMk cId="905967317" sldId="483"/>
        </pc:sldMkLst>
        <pc:spChg chg="mod">
          <ac:chgData name="Renaud Duval" userId="b8599e7d-16c6-47bd-b865-577f922a0497" providerId="ADAL" clId="{56EC9795-1326-47AD-AFD9-D38CC6865777}" dt="2026-07-15T08:43:57.543" v="12" actId="20577"/>
          <ac:spMkLst>
            <pc:docMk/>
            <pc:sldMk cId="905967317" sldId="483"/>
            <ac:spMk id="8" creationId="{2BDBDE0F-850F-4ADA-B2D0-C9E48BABF327}"/>
          </ac:spMkLst>
        </pc:spChg>
      </pc:sldChg>
      <pc:sldChg chg="modSp mod">
        <pc:chgData name="Renaud Duval" userId="b8599e7d-16c6-47bd-b865-577f922a0497" providerId="ADAL" clId="{56EC9795-1326-47AD-AFD9-D38CC6865777}" dt="2026-07-15T08:50:09.343" v="42" actId="1076"/>
        <pc:sldMkLst>
          <pc:docMk/>
          <pc:sldMk cId="1518642228" sldId="491"/>
        </pc:sldMkLst>
        <pc:spChg chg="mod">
          <ac:chgData name="Renaud Duval" userId="b8599e7d-16c6-47bd-b865-577f922a0497" providerId="ADAL" clId="{56EC9795-1326-47AD-AFD9-D38CC6865777}" dt="2026-07-15T08:50:09.343" v="42" actId="1076"/>
          <ac:spMkLst>
            <pc:docMk/>
            <pc:sldMk cId="1518642228" sldId="491"/>
            <ac:spMk id="3" creationId="{9684CD59-23F4-4DF7-84DC-B031F2F9A57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7F63F4-8C8A-42B0-A398-03C15ACD17E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93EF6F4-7EB4-4F06-82F4-855430E68F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71D13BD-6317-4A4E-8CBB-44B0BC61157B}"/>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2047DC59-14B9-407E-88B6-A26031BD667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F9C73F8-9565-4D17-B3CA-1E3B5193192E}"/>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681039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76607-4808-4839-9C36-17BDFB63D26C}"/>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E0CADF3-098E-45E1-A36A-7E15FBAA906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0F2FC84-BD67-47BE-9DE6-02FB6BC66BF1}"/>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9A40C630-C89F-489B-8678-123AD35F822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F2CD975-CB8F-461E-931C-D6BA431C52C6}"/>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612334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81D635D5-F093-4E21-AE1A-D3098361628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D73AFF3-AF1D-4A50-A272-99885C685E1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C511B85-B465-487B-93A3-6D22A160DE10}"/>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B30B2568-3A65-4A15-AFF6-CE91BAA6D52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912F12-90DA-42EB-B951-1E1EE2CDF35C}"/>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677840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683C5E-C699-47FF-B272-137FFE2C6271}"/>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C6DE23E-7BB4-4CC0-B11C-9652B12F207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C29920-71F1-4BC0-BF3A-1246F1624B0B}"/>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36497F2F-9061-4B34-B634-FDF9FDB5358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5574F7E-CB8D-475F-AC1A-AF0164246DC8}"/>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3987543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A5BA34-7E09-412B-AC28-8BAA4B83C7C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FFA98F7-4DF6-4EDD-A02D-5CE91BA813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651953E1-ACCF-417D-84C6-72D0BB061EDF}"/>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BAB7057E-7F04-4D17-880A-81CD07DD3E6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D8048E1-7809-4AA8-A9EE-B3C003813CB2}"/>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957537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62F14F-394C-4C90-868D-3F2E9646222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79033A3-27F0-4182-9705-27B3242F7BF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AD6F69CF-9DF5-4488-B35B-400E56D02FA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FA5645A-06B1-4929-A8B4-DFD94D19DE78}"/>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6" name="Espace réservé du pied de page 5">
            <a:extLst>
              <a:ext uri="{FF2B5EF4-FFF2-40B4-BE49-F238E27FC236}">
                <a16:creationId xmlns:a16="http://schemas.microsoft.com/office/drawing/2014/main" id="{4C1BCF27-05BD-494B-A060-77862C359A1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4349E99-9A9C-457A-9DCE-9A2140AA4561}"/>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1717774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012D75-1C69-4446-B71B-C3798D1B10E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E5212D-B97B-464B-82D3-28930B47E8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6E0E0E4-FD2A-4824-932C-D487BF84F97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AAE6617-2FBA-4814-84BA-A13458578D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CC62F3D-FC7A-4CDF-9F70-6D6F8799B10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053CA006-7B2A-4228-BA5F-33B49153E4EA}"/>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8" name="Espace réservé du pied de page 7">
            <a:extLst>
              <a:ext uri="{FF2B5EF4-FFF2-40B4-BE49-F238E27FC236}">
                <a16:creationId xmlns:a16="http://schemas.microsoft.com/office/drawing/2014/main" id="{E5EB882B-E83A-4040-AF3F-D1FC6B71F2D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E2E85CE8-D86A-420F-BBAC-9748F81A17DA}"/>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964482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D958BE-70FF-465F-A474-5995447AF10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34BB3E7F-50E4-4281-9286-B99F8B374F2E}"/>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4" name="Espace réservé du pied de page 3">
            <a:extLst>
              <a:ext uri="{FF2B5EF4-FFF2-40B4-BE49-F238E27FC236}">
                <a16:creationId xmlns:a16="http://schemas.microsoft.com/office/drawing/2014/main" id="{B2E69B2C-9E53-44AD-A3AF-F62E55D189F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66ABF3E-17B1-4D5B-94B1-F5F622E08F4F}"/>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728054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C487713-0960-4D5B-BC0D-35154E4EA7BB}"/>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3" name="Espace réservé du pied de page 2">
            <a:extLst>
              <a:ext uri="{FF2B5EF4-FFF2-40B4-BE49-F238E27FC236}">
                <a16:creationId xmlns:a16="http://schemas.microsoft.com/office/drawing/2014/main" id="{9BC603DF-0C7F-48ED-B8DD-66A2324CF20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56B90557-A370-4B97-B7F5-ABA365A0C815}"/>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295103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5AC771-4E28-4940-A20D-B1D99493ECC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90D39AF-2AFF-4F32-A8DC-87F8E49839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1B6C8CE-FB2E-4EEA-97CB-378653FA87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CBF6F90-1C4C-4E9F-AFCD-F22680F75354}"/>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6" name="Espace réservé du pied de page 5">
            <a:extLst>
              <a:ext uri="{FF2B5EF4-FFF2-40B4-BE49-F238E27FC236}">
                <a16:creationId xmlns:a16="http://schemas.microsoft.com/office/drawing/2014/main" id="{5BEBF981-6CDB-4C51-81D5-4A66E755E01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DFC3B32-8A3D-4763-9C4F-68D3AEE3FD79}"/>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4899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C66EA6-C22D-473D-9791-9DCA9EA56E8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B0EB986-9151-4625-BC98-8CFE157430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708A589-A0FD-42E0-8493-6DC10A44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76DF2E3-1DFE-45A4-9AB2-444CCE26EFE0}"/>
              </a:ext>
            </a:extLst>
          </p:cNvPr>
          <p:cNvSpPr>
            <a:spLocks noGrp="1"/>
          </p:cNvSpPr>
          <p:nvPr>
            <p:ph type="dt" sz="half" idx="10"/>
          </p:nvPr>
        </p:nvSpPr>
        <p:spPr/>
        <p:txBody>
          <a:bodyPr/>
          <a:lstStyle/>
          <a:p>
            <a:fld id="{4D962A5E-B6F9-4C59-BFE9-C3B83EE45388}" type="datetimeFigureOut">
              <a:rPr lang="fr-FR" smtClean="0"/>
              <a:t>15/07/2026</a:t>
            </a:fld>
            <a:endParaRPr lang="fr-FR"/>
          </a:p>
        </p:txBody>
      </p:sp>
      <p:sp>
        <p:nvSpPr>
          <p:cNvPr id="6" name="Espace réservé du pied de page 5">
            <a:extLst>
              <a:ext uri="{FF2B5EF4-FFF2-40B4-BE49-F238E27FC236}">
                <a16:creationId xmlns:a16="http://schemas.microsoft.com/office/drawing/2014/main" id="{FF26B007-8C9B-4EF4-B4F3-2CD0E70BFED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7ACF053-CAEA-4C67-8E3B-16CBF11C999B}"/>
              </a:ext>
            </a:extLst>
          </p:cNvPr>
          <p:cNvSpPr>
            <a:spLocks noGrp="1"/>
          </p:cNvSpPr>
          <p:nvPr>
            <p:ph type="sldNum" sz="quarter" idx="12"/>
          </p:nvPr>
        </p:nvSpPr>
        <p:spPr/>
        <p:txBody>
          <a:bodyPr/>
          <a:lstStyle/>
          <a:p>
            <a:fld id="{6EFD3C20-07E2-47FE-A787-C2D1B4EF55FE}" type="slidenum">
              <a:rPr lang="fr-FR" smtClean="0"/>
              <a:t>‹N°›</a:t>
            </a:fld>
            <a:endParaRPr lang="fr-FR"/>
          </a:p>
        </p:txBody>
      </p:sp>
    </p:spTree>
    <p:extLst>
      <p:ext uri="{BB962C8B-B14F-4D97-AF65-F5344CB8AC3E}">
        <p14:creationId xmlns:p14="http://schemas.microsoft.com/office/powerpoint/2010/main" val="220619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CAAB1AF-BB29-449A-93EB-41544FF305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0163123-23F3-4D8F-8067-EE2FC80993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2796028-8FD7-46A3-8BC1-1C0394B719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962A5E-B6F9-4C59-BFE9-C3B83EE45388}" type="datetimeFigureOut">
              <a:rPr lang="fr-FR" smtClean="0"/>
              <a:t>15/07/2026</a:t>
            </a:fld>
            <a:endParaRPr lang="fr-FR"/>
          </a:p>
        </p:txBody>
      </p:sp>
      <p:sp>
        <p:nvSpPr>
          <p:cNvPr id="5" name="Espace réservé du pied de page 4">
            <a:extLst>
              <a:ext uri="{FF2B5EF4-FFF2-40B4-BE49-F238E27FC236}">
                <a16:creationId xmlns:a16="http://schemas.microsoft.com/office/drawing/2014/main" id="{340D2958-712F-4787-8EEA-1922ECABEC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2173240B-15F7-4D75-BC6F-951BCC1863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D3C20-07E2-47FE-A787-C2D1B4EF55FE}" type="slidenum">
              <a:rPr lang="fr-FR" smtClean="0"/>
              <a:t>‹N°›</a:t>
            </a:fld>
            <a:endParaRPr lang="fr-FR"/>
          </a:p>
        </p:txBody>
      </p:sp>
    </p:spTree>
    <p:extLst>
      <p:ext uri="{BB962C8B-B14F-4D97-AF65-F5344CB8AC3E}">
        <p14:creationId xmlns:p14="http://schemas.microsoft.com/office/powerpoint/2010/main" val="738283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28386D-A4DE-48FC-8840-F5050A213C20}"/>
              </a:ext>
            </a:extLst>
          </p:cNvPr>
          <p:cNvSpPr>
            <a:spLocks noGrp="1"/>
          </p:cNvSpPr>
          <p:nvPr>
            <p:ph type="ctrTitle"/>
          </p:nvPr>
        </p:nvSpPr>
        <p:spPr>
          <a:xfrm>
            <a:off x="744718" y="1122363"/>
            <a:ext cx="10671142" cy="2387600"/>
          </a:xfrm>
        </p:spPr>
        <p:txBody>
          <a:bodyPr/>
          <a:lstStyle/>
          <a:p>
            <a:r>
              <a:rPr lang="fr-FR" b="1" dirty="0">
                <a:solidFill>
                  <a:schemeClr val="accent1">
                    <a:lumMod val="75000"/>
                  </a:schemeClr>
                </a:solidFill>
              </a:rPr>
              <a:t>Vérifions nos connaissances et compétences</a:t>
            </a:r>
          </a:p>
        </p:txBody>
      </p:sp>
      <p:sp>
        <p:nvSpPr>
          <p:cNvPr id="3" name="Sous-titre 2">
            <a:extLst>
              <a:ext uri="{FF2B5EF4-FFF2-40B4-BE49-F238E27FC236}">
                <a16:creationId xmlns:a16="http://schemas.microsoft.com/office/drawing/2014/main" id="{7F630D6B-DC2A-47E9-86BE-EC8A9CC9BB2E}"/>
              </a:ext>
            </a:extLst>
          </p:cNvPr>
          <p:cNvSpPr>
            <a:spLocks noGrp="1"/>
          </p:cNvSpPr>
          <p:nvPr>
            <p:ph type="subTitle" idx="1"/>
          </p:nvPr>
        </p:nvSpPr>
        <p:spPr>
          <a:xfrm>
            <a:off x="1508289" y="3903696"/>
            <a:ext cx="9144000" cy="1655762"/>
          </a:xfrm>
        </p:spPr>
        <p:txBody>
          <a:bodyPr>
            <a:normAutofit/>
          </a:bodyPr>
          <a:lstStyle/>
          <a:p>
            <a:r>
              <a:rPr lang="fr-FR" sz="3200" b="1" dirty="0">
                <a:solidFill>
                  <a:schemeClr val="accent1">
                    <a:lumMod val="75000"/>
                  </a:schemeClr>
                </a:solidFill>
              </a:rPr>
              <a:t>Répondons à trois questions de fond</a:t>
            </a:r>
          </a:p>
        </p:txBody>
      </p:sp>
    </p:spTree>
    <p:extLst>
      <p:ext uri="{BB962C8B-B14F-4D97-AF65-F5344CB8AC3E}">
        <p14:creationId xmlns:p14="http://schemas.microsoft.com/office/powerpoint/2010/main" val="3422635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838200" y="1572479"/>
            <a:ext cx="10515600" cy="4586781"/>
          </a:xfrm>
        </p:spPr>
        <p:txBody>
          <a:bodyPr>
            <a:normAutofit fontScale="92500" lnSpcReduction="20000"/>
          </a:bodyPr>
          <a:lstStyle/>
          <a:p>
            <a:pPr marL="0" indent="0">
              <a:spcBef>
                <a:spcPts val="0"/>
              </a:spcBef>
              <a:spcAft>
                <a:spcPts val="2400"/>
              </a:spcAft>
              <a:buNone/>
            </a:pPr>
            <a:r>
              <a:rPr lang="fr-FR" b="1" dirty="0">
                <a:solidFill>
                  <a:schemeClr val="accent1">
                    <a:lumMod val="75000"/>
                  </a:schemeClr>
                </a:solidFill>
              </a:rPr>
              <a:t>1.</a:t>
            </a:r>
          </a:p>
          <a:p>
            <a:pPr marL="0" indent="0">
              <a:spcBef>
                <a:spcPts val="0"/>
              </a:spcBef>
              <a:spcAft>
                <a:spcPts val="2400"/>
              </a:spcAft>
              <a:buNone/>
            </a:pPr>
            <a:r>
              <a:rPr lang="fr-FR" b="1" dirty="0">
                <a:solidFill>
                  <a:schemeClr val="accent1">
                    <a:lumMod val="75000"/>
                  </a:schemeClr>
                </a:solidFill>
              </a:rPr>
              <a:t>2.</a:t>
            </a:r>
          </a:p>
          <a:p>
            <a:pPr marL="0" indent="0">
              <a:spcBef>
                <a:spcPts val="0"/>
              </a:spcBef>
              <a:spcAft>
                <a:spcPts val="2400"/>
              </a:spcAft>
              <a:buNone/>
            </a:pPr>
            <a:r>
              <a:rPr lang="fr-FR" b="1" dirty="0">
                <a:solidFill>
                  <a:schemeClr val="accent1">
                    <a:lumMod val="75000"/>
                  </a:schemeClr>
                </a:solidFill>
              </a:rPr>
              <a:t>3.</a:t>
            </a:r>
          </a:p>
          <a:p>
            <a:pPr marL="0" indent="0">
              <a:spcBef>
                <a:spcPts val="0"/>
              </a:spcBef>
              <a:spcAft>
                <a:spcPts val="2400"/>
              </a:spcAft>
              <a:buNone/>
            </a:pPr>
            <a:r>
              <a:rPr lang="fr-FR" b="1" dirty="0">
                <a:solidFill>
                  <a:schemeClr val="accent1">
                    <a:lumMod val="75000"/>
                  </a:schemeClr>
                </a:solidFill>
              </a:rPr>
              <a:t>4.</a:t>
            </a:r>
          </a:p>
          <a:p>
            <a:pPr marL="0" indent="0">
              <a:spcBef>
                <a:spcPts val="0"/>
              </a:spcBef>
              <a:spcAft>
                <a:spcPts val="2400"/>
              </a:spcAft>
              <a:buNone/>
            </a:pPr>
            <a:r>
              <a:rPr lang="fr-FR" b="1" dirty="0">
                <a:solidFill>
                  <a:schemeClr val="accent1">
                    <a:lumMod val="75000"/>
                  </a:schemeClr>
                </a:solidFill>
              </a:rPr>
              <a:t>5.</a:t>
            </a:r>
          </a:p>
          <a:p>
            <a:pPr marL="0" indent="0">
              <a:spcBef>
                <a:spcPts val="0"/>
              </a:spcBef>
              <a:spcAft>
                <a:spcPts val="2400"/>
              </a:spcAft>
              <a:buNone/>
            </a:pPr>
            <a:r>
              <a:rPr lang="fr-FR" b="1" dirty="0">
                <a:solidFill>
                  <a:schemeClr val="accent1">
                    <a:lumMod val="75000"/>
                  </a:schemeClr>
                </a:solidFill>
              </a:rPr>
              <a:t>6.</a:t>
            </a:r>
          </a:p>
          <a:p>
            <a:pPr marL="0" indent="0">
              <a:spcBef>
                <a:spcPts val="0"/>
              </a:spcBef>
              <a:spcAft>
                <a:spcPts val="2400"/>
              </a:spcAft>
              <a:buNone/>
            </a:pPr>
            <a:r>
              <a:rPr lang="fr-FR" b="1" dirty="0">
                <a:solidFill>
                  <a:schemeClr val="accent1">
                    <a:lumMod val="75000"/>
                  </a:schemeClr>
                </a:solidFill>
              </a:rPr>
              <a:t>7.</a:t>
            </a:r>
          </a:p>
          <a:p>
            <a:pPr marL="0" indent="0">
              <a:spcBef>
                <a:spcPts val="0"/>
              </a:spcBef>
              <a:spcAft>
                <a:spcPts val="2400"/>
              </a:spcAft>
              <a:buNone/>
            </a:pPr>
            <a:r>
              <a:rPr lang="fr-FR" b="1" dirty="0">
                <a:solidFill>
                  <a:schemeClr val="accent1">
                    <a:lumMod val="75000"/>
                  </a:schemeClr>
                </a:solidFill>
              </a:rPr>
              <a:t>8</a:t>
            </a:r>
          </a:p>
        </p:txBody>
      </p:sp>
      <p:sp>
        <p:nvSpPr>
          <p:cNvPr id="8" name="Espace réservé du contenu 2">
            <a:extLst>
              <a:ext uri="{FF2B5EF4-FFF2-40B4-BE49-F238E27FC236}">
                <a16:creationId xmlns:a16="http://schemas.microsoft.com/office/drawing/2014/main" id="{2BDBDE0F-850F-4ADA-B2D0-C9E48BABF327}"/>
              </a:ext>
            </a:extLst>
          </p:cNvPr>
          <p:cNvSpPr txBox="1">
            <a:spLocks/>
          </p:cNvSpPr>
          <p:nvPr/>
        </p:nvSpPr>
        <p:spPr>
          <a:xfrm>
            <a:off x="199102" y="323385"/>
            <a:ext cx="11398165" cy="92555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Question 1: Citons et classons le cas échéant par ordre croissant de restriction de la capacité de la personne majeure les différentes mesures de protection</a:t>
            </a:r>
          </a:p>
        </p:txBody>
      </p:sp>
    </p:spTree>
    <p:extLst>
      <p:ext uri="{BB962C8B-B14F-4D97-AF65-F5344CB8AC3E}">
        <p14:creationId xmlns:p14="http://schemas.microsoft.com/office/powerpoint/2010/main" val="905967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248263" y="147299"/>
            <a:ext cx="11789765" cy="787875"/>
          </a:xfrm>
        </p:spPr>
        <p:txBody>
          <a:bodyPr>
            <a:normAutofit fontScale="85000" lnSpcReduction="10000"/>
          </a:bodyPr>
          <a:lstStyle/>
          <a:p>
            <a:pPr marL="0" indent="0" algn="ctr">
              <a:buNone/>
              <a:tabLst>
                <a:tab pos="631825" algn="l"/>
              </a:tabLst>
            </a:pPr>
            <a:r>
              <a:rPr lang="fr-FR" b="1" dirty="0">
                <a:solidFill>
                  <a:schemeClr val="accent1">
                    <a:lumMod val="75000"/>
                  </a:schemeClr>
                </a:solidFill>
              </a:rPr>
              <a:t>Solution question 1 - Citons et classons, le cas échéant par ordre croissant de restriction de la capacité de la personne majeure, les différents régimes de protection</a:t>
            </a:r>
          </a:p>
        </p:txBody>
      </p:sp>
      <p:sp>
        <p:nvSpPr>
          <p:cNvPr id="4" name="Rectangle 3">
            <a:extLst>
              <a:ext uri="{FF2B5EF4-FFF2-40B4-BE49-F238E27FC236}">
                <a16:creationId xmlns:a16="http://schemas.microsoft.com/office/drawing/2014/main" id="{25C99EED-3CEC-457A-AED6-148C9DCC8FC7}"/>
              </a:ext>
            </a:extLst>
          </p:cNvPr>
          <p:cNvSpPr/>
          <p:nvPr/>
        </p:nvSpPr>
        <p:spPr>
          <a:xfrm>
            <a:off x="1141410" y="4165251"/>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5.</a:t>
            </a:r>
            <a:r>
              <a:rPr kumimoji="0" lang="fr-FR" sz="1800" b="1" i="0" u="none" strike="noStrike" kern="1200" cap="none" spc="0" normalizeH="0" noProof="0" dirty="0">
                <a:ln>
                  <a:noFill/>
                </a:ln>
                <a:solidFill>
                  <a:srgbClr val="4472C4">
                    <a:lumMod val="75000"/>
                  </a:srgbClr>
                </a:solidFill>
                <a:effectLst/>
                <a:uLnTx/>
                <a:uFillTx/>
                <a:latin typeface="Calibri" panose="020F0502020204030204"/>
                <a:ea typeface="+mn-ea"/>
                <a:cs typeface="+mn-cs"/>
              </a:rPr>
              <a:t> </a:t>
            </a: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Curatelle aménagée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EBDF03F-5942-4EA7-897E-DAAC2FFEA9B3}"/>
              </a:ext>
            </a:extLst>
          </p:cNvPr>
          <p:cNvSpPr/>
          <p:nvPr/>
        </p:nvSpPr>
        <p:spPr>
          <a:xfrm>
            <a:off x="1106649" y="1277137"/>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1.</a:t>
            </a:r>
            <a:r>
              <a:rPr kumimoji="0" lang="fr-FR" sz="1800" b="1" i="0" u="none" strike="noStrike" kern="1200" cap="none" spc="0" normalizeH="0" noProof="0" dirty="0">
                <a:ln>
                  <a:noFill/>
                </a:ln>
                <a:solidFill>
                  <a:srgbClr val="4472C4">
                    <a:lumMod val="75000"/>
                  </a:srgbClr>
                </a:solidFill>
                <a:effectLst/>
                <a:uLnTx/>
                <a:uFillTx/>
                <a:latin typeface="Calibri" panose="020F0502020204030204"/>
                <a:ea typeface="+mn-ea"/>
                <a:cs typeface="+mn-cs"/>
              </a:rPr>
              <a:t> </a:t>
            </a: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Sauvegarde de justice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3CA49AC-16C2-4F5D-9D17-B1125790652F}"/>
              </a:ext>
            </a:extLst>
          </p:cNvPr>
          <p:cNvSpPr/>
          <p:nvPr/>
        </p:nvSpPr>
        <p:spPr>
          <a:xfrm>
            <a:off x="1106651" y="3571772"/>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4.</a:t>
            </a:r>
            <a:r>
              <a:rPr kumimoji="0" lang="fr-FR" sz="1800" b="1" i="0" u="none" strike="noStrike" kern="1200" cap="none" spc="0" normalizeH="0" noProof="0" dirty="0">
                <a:ln>
                  <a:noFill/>
                </a:ln>
                <a:solidFill>
                  <a:srgbClr val="4472C4">
                    <a:lumMod val="75000"/>
                  </a:srgbClr>
                </a:solidFill>
                <a:effectLst/>
                <a:uLnTx/>
                <a:uFillTx/>
                <a:latin typeface="Calibri" panose="020F0502020204030204"/>
                <a:ea typeface="+mn-ea"/>
                <a:cs typeface="+mn-cs"/>
              </a:rPr>
              <a:t> </a:t>
            </a: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Curatelle renforcée ou aggravée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BBDF21EB-0AC0-4240-8F68-715A7A89D853}"/>
              </a:ext>
            </a:extLst>
          </p:cNvPr>
          <p:cNvSpPr/>
          <p:nvPr/>
        </p:nvSpPr>
        <p:spPr>
          <a:xfrm>
            <a:off x="1106651" y="1927596"/>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2.</a:t>
            </a:r>
            <a:r>
              <a:rPr kumimoji="0" lang="fr-FR" sz="1800" b="1" i="0" u="none" strike="noStrike" kern="1200" cap="none" spc="0" normalizeH="0" noProof="0" dirty="0">
                <a:ln>
                  <a:noFill/>
                </a:ln>
                <a:solidFill>
                  <a:srgbClr val="4472C4">
                    <a:lumMod val="75000"/>
                  </a:srgbClr>
                </a:solidFill>
                <a:effectLst/>
                <a:uLnTx/>
                <a:uFillTx/>
                <a:latin typeface="Calibri" panose="020F0502020204030204"/>
                <a:ea typeface="+mn-ea"/>
                <a:cs typeface="+mn-cs"/>
              </a:rPr>
              <a:t> </a:t>
            </a: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Sauvegarde avec mandat spécial</a:t>
            </a: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(mandataire judicaire)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34B740A-6280-41CF-851E-1FB4BA9A1B1B}"/>
              </a:ext>
            </a:extLst>
          </p:cNvPr>
          <p:cNvSpPr/>
          <p:nvPr/>
        </p:nvSpPr>
        <p:spPr>
          <a:xfrm>
            <a:off x="1106651" y="4727506"/>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6. Tutelle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8B7ECEE-F87B-4B67-99D4-1F9AD08C53DF}"/>
              </a:ext>
            </a:extLst>
          </p:cNvPr>
          <p:cNvSpPr/>
          <p:nvPr/>
        </p:nvSpPr>
        <p:spPr>
          <a:xfrm>
            <a:off x="1106648" y="5510959"/>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7. Habilitation familiale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33C52FAC-87D8-4C5F-8A26-DB235A5973A4}"/>
              </a:ext>
            </a:extLst>
          </p:cNvPr>
          <p:cNvSpPr/>
          <p:nvPr/>
        </p:nvSpPr>
        <p:spPr>
          <a:xfrm>
            <a:off x="1106649" y="2944125"/>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3. Curatelle simple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52C4074-0388-459E-9E44-6C00B1ECEE9F}"/>
              </a:ext>
            </a:extLst>
          </p:cNvPr>
          <p:cNvSpPr/>
          <p:nvPr/>
        </p:nvSpPr>
        <p:spPr>
          <a:xfrm>
            <a:off x="1106650" y="6081466"/>
            <a:ext cx="9909179" cy="369332"/>
          </a:xfrm>
          <a:prstGeom prst="rect">
            <a:avLst/>
          </a:prstGeom>
          <a:ln>
            <a:solidFill>
              <a:schemeClr val="accent1">
                <a:lumMod val="75000"/>
              </a:schemeClr>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8. Mandat de protection future</a:t>
            </a:r>
            <a:endPar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sp>
        <p:nvSpPr>
          <p:cNvPr id="2" name="ZoneTexte 1">
            <a:extLst>
              <a:ext uri="{FF2B5EF4-FFF2-40B4-BE49-F238E27FC236}">
                <a16:creationId xmlns:a16="http://schemas.microsoft.com/office/drawing/2014/main" id="{D404E4A2-9DB2-42DD-B49B-FC567AB5F95A}"/>
              </a:ext>
            </a:extLst>
          </p:cNvPr>
          <p:cNvSpPr txBox="1"/>
          <p:nvPr/>
        </p:nvSpPr>
        <p:spPr>
          <a:xfrm>
            <a:off x="1106648" y="5138218"/>
            <a:ext cx="2194832" cy="338554"/>
          </a:xfrm>
          <a:prstGeom prst="rect">
            <a:avLst/>
          </a:prstGeom>
          <a:noFill/>
        </p:spPr>
        <p:txBody>
          <a:bodyPr wrap="none" rtlCol="0">
            <a:spAutoFit/>
          </a:bodyPr>
          <a:lstStyle/>
          <a:p>
            <a:r>
              <a:rPr lang="fr-FR" sz="1600" b="1" i="1" dirty="0">
                <a:solidFill>
                  <a:schemeClr val="accent1"/>
                </a:solidFill>
              </a:rPr>
              <a:t>Mesures non judiciaires</a:t>
            </a:r>
          </a:p>
        </p:txBody>
      </p:sp>
      <p:sp>
        <p:nvSpPr>
          <p:cNvPr id="12" name="ZoneTexte 11">
            <a:extLst>
              <a:ext uri="{FF2B5EF4-FFF2-40B4-BE49-F238E27FC236}">
                <a16:creationId xmlns:a16="http://schemas.microsoft.com/office/drawing/2014/main" id="{0B8C2396-D2B4-4A10-BA88-27BBAAC81B10}"/>
              </a:ext>
            </a:extLst>
          </p:cNvPr>
          <p:cNvSpPr txBox="1"/>
          <p:nvPr/>
        </p:nvSpPr>
        <p:spPr>
          <a:xfrm>
            <a:off x="1106650" y="935174"/>
            <a:ext cx="1991058" cy="338554"/>
          </a:xfrm>
          <a:prstGeom prst="rect">
            <a:avLst/>
          </a:prstGeom>
          <a:noFill/>
        </p:spPr>
        <p:txBody>
          <a:bodyPr wrap="none" rtlCol="0">
            <a:spAutoFit/>
          </a:bodyPr>
          <a:lstStyle/>
          <a:p>
            <a:r>
              <a:rPr lang="fr-FR" sz="1600" b="1" i="1" dirty="0">
                <a:solidFill>
                  <a:schemeClr val="accent1"/>
                </a:solidFill>
              </a:rPr>
              <a:t>Mesures temporaires</a:t>
            </a:r>
          </a:p>
        </p:txBody>
      </p:sp>
      <p:sp>
        <p:nvSpPr>
          <p:cNvPr id="13" name="ZoneTexte 12">
            <a:extLst>
              <a:ext uri="{FF2B5EF4-FFF2-40B4-BE49-F238E27FC236}">
                <a16:creationId xmlns:a16="http://schemas.microsoft.com/office/drawing/2014/main" id="{31FFDD0F-1AD8-4932-B9DA-A1FF2E7D89B4}"/>
              </a:ext>
            </a:extLst>
          </p:cNvPr>
          <p:cNvSpPr txBox="1"/>
          <p:nvPr/>
        </p:nvSpPr>
        <p:spPr>
          <a:xfrm>
            <a:off x="1146910" y="2504299"/>
            <a:ext cx="1821332" cy="338554"/>
          </a:xfrm>
          <a:prstGeom prst="rect">
            <a:avLst/>
          </a:prstGeom>
          <a:noFill/>
        </p:spPr>
        <p:txBody>
          <a:bodyPr wrap="none" rtlCol="0">
            <a:spAutoFit/>
          </a:bodyPr>
          <a:lstStyle/>
          <a:p>
            <a:r>
              <a:rPr lang="fr-FR" sz="1600" b="1" i="1" dirty="0">
                <a:solidFill>
                  <a:schemeClr val="accent1"/>
                </a:solidFill>
              </a:rPr>
              <a:t>Mesures judiciaires</a:t>
            </a:r>
          </a:p>
        </p:txBody>
      </p:sp>
    </p:spTree>
    <p:extLst>
      <p:ext uri="{BB962C8B-B14F-4D97-AF65-F5344CB8AC3E}">
        <p14:creationId xmlns:p14="http://schemas.microsoft.com/office/powerpoint/2010/main" val="95494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2"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28386D-A4DE-48FC-8840-F5050A213C20}"/>
              </a:ext>
            </a:extLst>
          </p:cNvPr>
          <p:cNvSpPr>
            <a:spLocks noGrp="1"/>
          </p:cNvSpPr>
          <p:nvPr>
            <p:ph type="ctrTitle"/>
          </p:nvPr>
        </p:nvSpPr>
        <p:spPr>
          <a:xfrm>
            <a:off x="491704" y="263684"/>
            <a:ext cx="11438626" cy="638354"/>
          </a:xfrm>
        </p:spPr>
        <p:txBody>
          <a:bodyPr>
            <a:normAutofit/>
          </a:bodyPr>
          <a:lstStyle/>
          <a:p>
            <a:pPr algn="l"/>
            <a:r>
              <a:rPr lang="fr-FR" sz="3200" b="1" dirty="0">
                <a:solidFill>
                  <a:schemeClr val="accent1">
                    <a:lumMod val="75000"/>
                  </a:schemeClr>
                </a:solidFill>
                <a:latin typeface="+mn-lt"/>
              </a:rPr>
              <a:t>Question 1: Eléments de </a:t>
            </a:r>
            <a:r>
              <a:rPr lang="fr-FR" sz="2800" b="1" dirty="0">
                <a:solidFill>
                  <a:schemeClr val="accent1">
                    <a:lumMod val="75000"/>
                  </a:schemeClr>
                </a:solidFill>
                <a:latin typeface="+mn-lt"/>
              </a:rPr>
              <a:t>compréhension</a:t>
            </a:r>
            <a:r>
              <a:rPr lang="fr-FR" sz="3200" b="1" dirty="0">
                <a:solidFill>
                  <a:schemeClr val="accent1">
                    <a:lumMod val="75000"/>
                  </a:schemeClr>
                </a:solidFill>
                <a:latin typeface="+mn-lt"/>
              </a:rPr>
              <a:t> de la solution</a:t>
            </a:r>
          </a:p>
        </p:txBody>
      </p:sp>
      <p:sp>
        <p:nvSpPr>
          <p:cNvPr id="3" name="Sous-titre 2">
            <a:extLst>
              <a:ext uri="{FF2B5EF4-FFF2-40B4-BE49-F238E27FC236}">
                <a16:creationId xmlns:a16="http://schemas.microsoft.com/office/drawing/2014/main" id="{7F630D6B-DC2A-47E9-86BE-EC8A9CC9BB2E}"/>
              </a:ext>
            </a:extLst>
          </p:cNvPr>
          <p:cNvSpPr>
            <a:spLocks noGrp="1"/>
          </p:cNvSpPr>
          <p:nvPr>
            <p:ph type="subTitle" idx="1"/>
          </p:nvPr>
        </p:nvSpPr>
        <p:spPr>
          <a:xfrm>
            <a:off x="422693" y="1015160"/>
            <a:ext cx="11507637" cy="5668444"/>
          </a:xfrm>
        </p:spPr>
        <p:txBody>
          <a:bodyPr>
            <a:normAutofit/>
          </a:bodyPr>
          <a:lstStyle/>
          <a:p>
            <a:pPr algn="just">
              <a:buFont typeface="Wingdings" panose="05000000000000000000" pitchFamily="2" charset="2"/>
              <a:buChar char="§"/>
            </a:pPr>
            <a:r>
              <a:rPr lang="fr-FR" dirty="0">
                <a:solidFill>
                  <a:schemeClr val="accent1">
                    <a:lumMod val="75000"/>
                  </a:schemeClr>
                </a:solidFill>
              </a:rPr>
              <a:t> </a:t>
            </a:r>
            <a:r>
              <a:rPr lang="fr-FR" sz="1800" dirty="0">
                <a:solidFill>
                  <a:schemeClr val="accent1">
                    <a:lumMod val="75000"/>
                  </a:schemeClr>
                </a:solidFill>
              </a:rPr>
              <a:t>On peut tout d’abord citer des mesures de protection temporaires: la sauvegarde de justice médicale, prononcée sur la base d’un certificat médical, la sauvegarde de justice dans le cadre de la procédure (s’agissant d’une personne pour laquelle une requête de protection a été déposée)et la sauvegarde de justice autonome, qui personne d’avoir un mandataire spécial doté de pouvoirs spéciaux dans le but d’accomplir certains actes importants (vente d’une maison et placement des capitaux pour payer le séjour en </a:t>
            </a:r>
            <a:r>
              <a:rPr lang="fr-FR" sz="1800" dirty="0" err="1">
                <a:solidFill>
                  <a:schemeClr val="accent1">
                    <a:lumMod val="75000"/>
                  </a:schemeClr>
                </a:solidFill>
              </a:rPr>
              <a:t>Ehpad</a:t>
            </a:r>
            <a:r>
              <a:rPr lang="fr-FR" sz="1800" dirty="0">
                <a:solidFill>
                  <a:schemeClr val="accent1">
                    <a:lumMod val="75000"/>
                  </a:schemeClr>
                </a:solidFill>
              </a:rPr>
              <a:t> par exemple). Ces sauvegardes, prononcées pour une durée d’un an renouvelable une fois, laissent le majeur protégé juridiquement capable d’agir (sous réserve des pouvoirs accordés au mandataire quand il y en a un) et lui donnent la possibilité d’intenter une action en rescision pour lésion, réduction pour excès ou nullité pour insanité d’esprit pour tous les actes accomplis durant la mesure.</a:t>
            </a:r>
          </a:p>
          <a:p>
            <a:pPr algn="just">
              <a:buFont typeface="Wingdings" panose="05000000000000000000" pitchFamily="2" charset="2"/>
              <a:buChar char="§"/>
            </a:pPr>
            <a:endParaRPr lang="fr-FR" sz="1800" dirty="0">
              <a:solidFill>
                <a:schemeClr val="accent1">
                  <a:lumMod val="75000"/>
                </a:schemeClr>
              </a:solidFill>
            </a:endParaRPr>
          </a:p>
          <a:p>
            <a:pPr algn="just">
              <a:buFont typeface="Wingdings" panose="05000000000000000000" pitchFamily="2" charset="2"/>
              <a:buChar char="§"/>
            </a:pPr>
            <a:r>
              <a:rPr lang="fr-FR" sz="1800" dirty="0">
                <a:solidFill>
                  <a:schemeClr val="accent1">
                    <a:lumMod val="75000"/>
                  </a:schemeClr>
                </a:solidFill>
              </a:rPr>
              <a:t> On peut ensuite classer par degré croissant de restriction de la capité de la personne protégée les mesures judicaires de protection: curatelle simple d’abord où le majeur est assisté par le curateur, ce dernier devant donner son accord pour les actes de disposition; curatelle renforcée ou aggravée dans laquelle le curateur perçoit seul les revenus du </a:t>
            </a:r>
            <a:r>
              <a:rPr lang="fr-FR" sz="1800" dirty="0" err="1">
                <a:solidFill>
                  <a:schemeClr val="accent1">
                    <a:lumMod val="75000"/>
                  </a:schemeClr>
                </a:solidFill>
              </a:rPr>
              <a:t>curatélaire</a:t>
            </a:r>
            <a:r>
              <a:rPr lang="fr-FR" sz="1800" dirty="0">
                <a:solidFill>
                  <a:schemeClr val="accent1">
                    <a:lumMod val="75000"/>
                  </a:schemeClr>
                </a:solidFill>
              </a:rPr>
              <a:t> et gère ses dépenses en mettant l’excédent à sa disposition une fois par an; curatelle aménagée (rare) dans laquelle le juge peut autoriser le curateur ou/et le </a:t>
            </a:r>
            <a:r>
              <a:rPr lang="fr-FR" sz="1800" dirty="0" err="1">
                <a:solidFill>
                  <a:schemeClr val="accent1">
                    <a:lumMod val="75000"/>
                  </a:schemeClr>
                </a:solidFill>
              </a:rPr>
              <a:t>curatélaire</a:t>
            </a:r>
            <a:r>
              <a:rPr lang="fr-FR" sz="1800" dirty="0">
                <a:solidFill>
                  <a:schemeClr val="accent1">
                    <a:lumMod val="75000"/>
                  </a:schemeClr>
                </a:solidFill>
              </a:rPr>
              <a:t> à accomplir certains actes seul; tutelle, où le majeur est représenté (et non plus assisté) par un tuteur, qui accomplit les actes en ses lieu  et place actes, un certain nombre seulement après accord du juge des tutelles.</a:t>
            </a:r>
          </a:p>
          <a:p>
            <a:pPr algn="just">
              <a:buFont typeface="Wingdings" panose="05000000000000000000" pitchFamily="2" charset="2"/>
              <a:buChar char="§"/>
            </a:pPr>
            <a:endParaRPr lang="fr-FR" sz="1800" dirty="0">
              <a:solidFill>
                <a:schemeClr val="accent1">
                  <a:lumMod val="75000"/>
                </a:schemeClr>
              </a:solidFill>
            </a:endParaRPr>
          </a:p>
          <a:p>
            <a:pPr algn="just">
              <a:buFont typeface="Wingdings" panose="05000000000000000000" pitchFamily="2" charset="2"/>
              <a:buChar char="§"/>
            </a:pPr>
            <a:r>
              <a:rPr lang="fr-FR" sz="1800" dirty="0">
                <a:solidFill>
                  <a:schemeClr val="accent1">
                    <a:lumMod val="75000"/>
                  </a:schemeClr>
                </a:solidFill>
              </a:rPr>
              <a:t> Deux mesures de protection, l’habilitation familiale et le mandat de protection future, peuvent être qualifiées de non judiciaires car le juge des tutelles n’intervient que pour la décision décide de mise en place de la mesure (mise en exécution pour le mandat de protection future), la mesure décidée reposant sur un accord de volonté des parties.</a:t>
            </a:r>
            <a:endParaRPr lang="fr-FR" dirty="0">
              <a:solidFill>
                <a:schemeClr val="accent1">
                  <a:lumMod val="75000"/>
                </a:schemeClr>
              </a:solidFill>
            </a:endParaRPr>
          </a:p>
        </p:txBody>
      </p:sp>
    </p:spTree>
    <p:extLst>
      <p:ext uri="{BB962C8B-B14F-4D97-AF65-F5344CB8AC3E}">
        <p14:creationId xmlns:p14="http://schemas.microsoft.com/office/powerpoint/2010/main" val="3410081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395C44-FA85-42A0-8199-42DD41D5BB04}"/>
              </a:ext>
            </a:extLst>
          </p:cNvPr>
          <p:cNvSpPr>
            <a:spLocks noGrp="1"/>
          </p:cNvSpPr>
          <p:nvPr>
            <p:ph type="title"/>
          </p:nvPr>
        </p:nvSpPr>
        <p:spPr>
          <a:xfrm>
            <a:off x="362174" y="263562"/>
            <a:ext cx="11467652" cy="882762"/>
          </a:xfrm>
        </p:spPr>
        <p:txBody>
          <a:bodyPr>
            <a:noAutofit/>
          </a:bodyPr>
          <a:lstStyle/>
          <a:p>
            <a:r>
              <a:rPr lang="fr-FR" sz="2800" b="1" dirty="0">
                <a:solidFill>
                  <a:schemeClr val="accent1">
                    <a:lumMod val="75000"/>
                  </a:schemeClr>
                </a:solidFill>
                <a:latin typeface="+mn-lt"/>
              </a:rPr>
              <a:t>Question 2 - Disons s’il s’agit d’un acte conservatoire (C), d’administration (A) ou d’un acte de disposition (D) au sens du décret du 22 décembre 2008  </a:t>
            </a:r>
          </a:p>
        </p:txBody>
      </p:sp>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838200" y="1385170"/>
            <a:ext cx="10515600" cy="5209268"/>
          </a:xfrm>
        </p:spPr>
        <p:txBody>
          <a:bodyPr>
            <a:normAutofit lnSpcReduction="10000"/>
          </a:bodyPr>
          <a:lstStyle/>
          <a:p>
            <a:pPr marL="457200" indent="-457200">
              <a:spcBef>
                <a:spcPts val="0"/>
              </a:spcBef>
              <a:spcAft>
                <a:spcPts val="2400"/>
              </a:spcAft>
              <a:buFont typeface="+mj-lt"/>
              <a:buAutoNum type="arabicPeriod"/>
            </a:pPr>
            <a:r>
              <a:rPr lang="fr-FR" sz="2200" dirty="0">
                <a:solidFill>
                  <a:schemeClr val="accent1">
                    <a:lumMod val="75000"/>
                  </a:schemeClr>
                </a:solidFill>
              </a:rPr>
              <a:t>Souscrire une mutuelle complémentaire si la personne est hospitalisée et n'en possède pas</a:t>
            </a:r>
          </a:p>
          <a:p>
            <a:pPr marL="457200" indent="-457200">
              <a:spcBef>
                <a:spcPts val="0"/>
              </a:spcBef>
              <a:spcAft>
                <a:spcPts val="2400"/>
              </a:spcAft>
              <a:buFont typeface="+mj-lt"/>
              <a:buAutoNum type="arabicPeriod"/>
            </a:pPr>
            <a:r>
              <a:rPr lang="fr-FR" sz="2200" dirty="0">
                <a:solidFill>
                  <a:schemeClr val="accent1">
                    <a:lumMod val="75000"/>
                  </a:schemeClr>
                </a:solidFill>
              </a:rPr>
              <a:t>Remplir une déclaration fiscale</a:t>
            </a:r>
          </a:p>
          <a:p>
            <a:pPr marL="457200" indent="-457200">
              <a:spcBef>
                <a:spcPts val="0"/>
              </a:spcBef>
              <a:spcAft>
                <a:spcPts val="2400"/>
              </a:spcAft>
              <a:buFont typeface="+mj-lt"/>
              <a:buAutoNum type="arabicPeriod"/>
            </a:pPr>
            <a:r>
              <a:rPr lang="fr-FR" sz="2200" dirty="0">
                <a:solidFill>
                  <a:schemeClr val="accent1">
                    <a:lumMod val="75000"/>
                  </a:schemeClr>
                </a:solidFill>
              </a:rPr>
              <a:t>Conclure un bail de moins de 9 ans pour une habitation appartenant au majeur protégé</a:t>
            </a:r>
          </a:p>
          <a:p>
            <a:pPr marL="457200" indent="-457200">
              <a:spcBef>
                <a:spcPts val="0"/>
              </a:spcBef>
              <a:spcAft>
                <a:spcPts val="2400"/>
              </a:spcAft>
              <a:buFont typeface="+mj-lt"/>
              <a:buAutoNum type="arabicPeriod"/>
            </a:pPr>
            <a:r>
              <a:rPr lang="fr-FR" sz="2200" dirty="0">
                <a:solidFill>
                  <a:schemeClr val="accent1">
                    <a:lumMod val="75000"/>
                  </a:schemeClr>
                </a:solidFill>
              </a:rPr>
              <a:t>Accepter ou renoncer à une succession</a:t>
            </a:r>
          </a:p>
          <a:p>
            <a:pPr marL="457200" indent="-457200">
              <a:spcBef>
                <a:spcPts val="0"/>
              </a:spcBef>
              <a:spcAft>
                <a:spcPts val="2400"/>
              </a:spcAft>
              <a:buFont typeface="+mj-lt"/>
              <a:buAutoNum type="arabicPeriod"/>
            </a:pPr>
            <a:r>
              <a:rPr lang="fr-FR" sz="2200" dirty="0">
                <a:solidFill>
                  <a:schemeClr val="accent1">
                    <a:lumMod val="75000"/>
                  </a:schemeClr>
                </a:solidFill>
              </a:rPr>
              <a:t>Faire réaliser des réparations visant au bon entretien d'un bien immobilier</a:t>
            </a:r>
          </a:p>
          <a:p>
            <a:pPr marL="457200" indent="-457200">
              <a:spcBef>
                <a:spcPts val="0"/>
              </a:spcBef>
              <a:spcAft>
                <a:spcPts val="2400"/>
              </a:spcAft>
              <a:buFont typeface="+mj-lt"/>
              <a:buAutoNum type="arabicPeriod"/>
            </a:pPr>
            <a:r>
              <a:rPr lang="fr-FR" sz="2200" dirty="0">
                <a:solidFill>
                  <a:schemeClr val="accent1">
                    <a:lumMod val="75000"/>
                  </a:schemeClr>
                </a:solidFill>
              </a:rPr>
              <a:t>Souscrire une assurance vie</a:t>
            </a:r>
          </a:p>
          <a:p>
            <a:pPr marL="457200" indent="-457200">
              <a:spcBef>
                <a:spcPts val="0"/>
              </a:spcBef>
              <a:spcAft>
                <a:spcPts val="2400"/>
              </a:spcAft>
              <a:buFont typeface="+mj-lt"/>
              <a:buAutoNum type="arabicPeriod"/>
            </a:pPr>
            <a:r>
              <a:rPr lang="fr-FR" sz="2200" dirty="0">
                <a:solidFill>
                  <a:schemeClr val="accent1">
                    <a:lumMod val="75000"/>
                  </a:schemeClr>
                </a:solidFill>
              </a:rPr>
              <a:t>Souscrire un emprunt bancaire</a:t>
            </a:r>
          </a:p>
          <a:p>
            <a:pPr marL="457200" indent="-457200">
              <a:spcBef>
                <a:spcPts val="0"/>
              </a:spcBef>
              <a:spcAft>
                <a:spcPts val="2400"/>
              </a:spcAft>
              <a:buFont typeface="+mj-lt"/>
              <a:buAutoNum type="arabicPeriod"/>
            </a:pPr>
            <a:r>
              <a:rPr lang="fr-FR" sz="2200" dirty="0">
                <a:solidFill>
                  <a:schemeClr val="accent1">
                    <a:lumMod val="75000"/>
                  </a:schemeClr>
                </a:solidFill>
              </a:rPr>
              <a:t>Vendre ou acheter des meubles d'usage courant </a:t>
            </a:r>
          </a:p>
        </p:txBody>
      </p:sp>
    </p:spTree>
    <p:extLst>
      <p:ext uri="{BB962C8B-B14F-4D97-AF65-F5344CB8AC3E}">
        <p14:creationId xmlns:p14="http://schemas.microsoft.com/office/powerpoint/2010/main" val="2456986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782425" y="423813"/>
            <a:ext cx="10571375" cy="787875"/>
          </a:xfrm>
        </p:spPr>
        <p:txBody>
          <a:bodyPr>
            <a:normAutofit fontScale="92500" lnSpcReduction="10000"/>
          </a:bodyPr>
          <a:lstStyle/>
          <a:p>
            <a:pPr marL="0" indent="0">
              <a:buNone/>
            </a:pPr>
            <a:r>
              <a:rPr lang="fr-FR" b="1" dirty="0">
                <a:solidFill>
                  <a:schemeClr val="accent1">
                    <a:lumMod val="75000"/>
                  </a:schemeClr>
                </a:solidFill>
              </a:rPr>
              <a:t>Solution question 2 - Disons s’il s’agit d’un acte conservatoire, d’administration ou de disposition au sens du décret du 22 décembre 2008</a:t>
            </a:r>
          </a:p>
          <a:p>
            <a:pPr marL="0" indent="0" algn="ctr">
              <a:buNone/>
            </a:pPr>
            <a:endParaRPr lang="fr-FR" dirty="0">
              <a:solidFill>
                <a:schemeClr val="accent1">
                  <a:lumMod val="75000"/>
                </a:schemeClr>
              </a:solidFill>
            </a:endParaRPr>
          </a:p>
        </p:txBody>
      </p:sp>
      <p:sp>
        <p:nvSpPr>
          <p:cNvPr id="4" name="Rectangle 3">
            <a:extLst>
              <a:ext uri="{FF2B5EF4-FFF2-40B4-BE49-F238E27FC236}">
                <a16:creationId xmlns:a16="http://schemas.microsoft.com/office/drawing/2014/main" id="{25C99EED-3CEC-457A-AED6-148C9DCC8FC7}"/>
              </a:ext>
            </a:extLst>
          </p:cNvPr>
          <p:cNvSpPr/>
          <p:nvPr/>
        </p:nvSpPr>
        <p:spPr>
          <a:xfrm>
            <a:off x="782425" y="3983370"/>
            <a:ext cx="9095223"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Faire réaliser des réparations visant au bon entretien d'un bien immobilier</a:t>
            </a:r>
          </a:p>
        </p:txBody>
      </p:sp>
      <p:sp>
        <p:nvSpPr>
          <p:cNvPr id="6" name="Rectangle 5">
            <a:extLst>
              <a:ext uri="{FF2B5EF4-FFF2-40B4-BE49-F238E27FC236}">
                <a16:creationId xmlns:a16="http://schemas.microsoft.com/office/drawing/2014/main" id="{13CA49AC-16C2-4F5D-9D17-B1125790652F}"/>
              </a:ext>
            </a:extLst>
          </p:cNvPr>
          <p:cNvSpPr/>
          <p:nvPr/>
        </p:nvSpPr>
        <p:spPr>
          <a:xfrm>
            <a:off x="782425" y="3389891"/>
            <a:ext cx="9095223"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Accepter ou renoncer à une succession</a:t>
            </a:r>
          </a:p>
        </p:txBody>
      </p:sp>
      <p:sp>
        <p:nvSpPr>
          <p:cNvPr id="7" name="Rectangle 6">
            <a:extLst>
              <a:ext uri="{FF2B5EF4-FFF2-40B4-BE49-F238E27FC236}">
                <a16:creationId xmlns:a16="http://schemas.microsoft.com/office/drawing/2014/main" id="{BBDF21EB-0AC0-4240-8F68-715A7A89D853}"/>
              </a:ext>
            </a:extLst>
          </p:cNvPr>
          <p:cNvSpPr/>
          <p:nvPr/>
        </p:nvSpPr>
        <p:spPr>
          <a:xfrm>
            <a:off x="782425" y="2202905"/>
            <a:ext cx="9095223"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2. Remplir une déclaration fiscale</a:t>
            </a:r>
          </a:p>
        </p:txBody>
      </p:sp>
      <p:sp>
        <p:nvSpPr>
          <p:cNvPr id="8" name="Rectangle 7">
            <a:extLst>
              <a:ext uri="{FF2B5EF4-FFF2-40B4-BE49-F238E27FC236}">
                <a16:creationId xmlns:a16="http://schemas.microsoft.com/office/drawing/2014/main" id="{B34B740A-6280-41CF-851E-1FB4BA9A1B1B}"/>
              </a:ext>
            </a:extLst>
          </p:cNvPr>
          <p:cNvSpPr/>
          <p:nvPr/>
        </p:nvSpPr>
        <p:spPr>
          <a:xfrm>
            <a:off x="782425" y="4545625"/>
            <a:ext cx="9095223"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Souscrire une assurance vie</a:t>
            </a:r>
          </a:p>
        </p:txBody>
      </p:sp>
      <p:sp>
        <p:nvSpPr>
          <p:cNvPr id="9" name="Rectangle 8">
            <a:extLst>
              <a:ext uri="{FF2B5EF4-FFF2-40B4-BE49-F238E27FC236}">
                <a16:creationId xmlns:a16="http://schemas.microsoft.com/office/drawing/2014/main" id="{E8B7ECEE-F87B-4B67-99D4-1F9AD08C53DF}"/>
              </a:ext>
            </a:extLst>
          </p:cNvPr>
          <p:cNvSpPr/>
          <p:nvPr/>
        </p:nvSpPr>
        <p:spPr>
          <a:xfrm>
            <a:off x="782425" y="5107880"/>
            <a:ext cx="9095224"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Souscrire un emprunt bancaire</a:t>
            </a:r>
          </a:p>
        </p:txBody>
      </p:sp>
      <p:sp>
        <p:nvSpPr>
          <p:cNvPr id="10" name="Rectangle 9">
            <a:extLst>
              <a:ext uri="{FF2B5EF4-FFF2-40B4-BE49-F238E27FC236}">
                <a16:creationId xmlns:a16="http://schemas.microsoft.com/office/drawing/2014/main" id="{33C52FAC-87D8-4C5F-8A26-DB235A5973A4}"/>
              </a:ext>
            </a:extLst>
          </p:cNvPr>
          <p:cNvSpPr/>
          <p:nvPr/>
        </p:nvSpPr>
        <p:spPr>
          <a:xfrm>
            <a:off x="782425" y="2796412"/>
            <a:ext cx="9095223"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Conclure un bail de moins de 9 ans pour une habitation appartenant au majeur protégé</a:t>
            </a:r>
          </a:p>
        </p:txBody>
      </p:sp>
      <p:sp>
        <p:nvSpPr>
          <p:cNvPr id="11" name="Rectangle 10">
            <a:extLst>
              <a:ext uri="{FF2B5EF4-FFF2-40B4-BE49-F238E27FC236}">
                <a16:creationId xmlns:a16="http://schemas.microsoft.com/office/drawing/2014/main" id="{252C4074-0388-459E-9E44-6C00B1ECEE9F}"/>
              </a:ext>
            </a:extLst>
          </p:cNvPr>
          <p:cNvSpPr/>
          <p:nvPr/>
        </p:nvSpPr>
        <p:spPr>
          <a:xfrm>
            <a:off x="782426" y="5667219"/>
            <a:ext cx="9095224" cy="369332"/>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Vendre ou acheter des meubles d'usage courant </a:t>
            </a:r>
          </a:p>
        </p:txBody>
      </p:sp>
      <p:sp>
        <p:nvSpPr>
          <p:cNvPr id="2" name="Rectangle 1"/>
          <p:cNvSpPr/>
          <p:nvPr/>
        </p:nvSpPr>
        <p:spPr>
          <a:xfrm>
            <a:off x="782426" y="1592186"/>
            <a:ext cx="9095222" cy="369332"/>
          </a:xfrm>
          <a:prstGeom prst="rect">
            <a:avLst/>
          </a:prstGeom>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1. Souscrire une mutuelle complémentaire si la personne est hospitalisée et n'en possède pas</a:t>
            </a:r>
          </a:p>
        </p:txBody>
      </p:sp>
      <p:sp>
        <p:nvSpPr>
          <p:cNvPr id="12" name="Rectangle 11"/>
          <p:cNvSpPr/>
          <p:nvPr/>
        </p:nvSpPr>
        <p:spPr>
          <a:xfrm>
            <a:off x="10111563" y="1592186"/>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C</a:t>
            </a:r>
          </a:p>
        </p:txBody>
      </p:sp>
      <p:sp>
        <p:nvSpPr>
          <p:cNvPr id="13" name="Rectangle 12"/>
          <p:cNvSpPr/>
          <p:nvPr/>
        </p:nvSpPr>
        <p:spPr>
          <a:xfrm>
            <a:off x="10111564" y="2211576"/>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sp>
        <p:nvSpPr>
          <p:cNvPr id="14" name="Rectangle 13"/>
          <p:cNvSpPr/>
          <p:nvPr/>
        </p:nvSpPr>
        <p:spPr>
          <a:xfrm>
            <a:off x="10111564" y="2829050"/>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sp>
        <p:nvSpPr>
          <p:cNvPr id="15" name="Rectangle 14"/>
          <p:cNvSpPr/>
          <p:nvPr/>
        </p:nvSpPr>
        <p:spPr>
          <a:xfrm>
            <a:off x="10111564" y="3389891"/>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sp>
        <p:nvSpPr>
          <p:cNvPr id="16" name="Rectangle 15"/>
          <p:cNvSpPr/>
          <p:nvPr/>
        </p:nvSpPr>
        <p:spPr>
          <a:xfrm>
            <a:off x="10111564" y="3983370"/>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C</a:t>
            </a:r>
          </a:p>
        </p:txBody>
      </p:sp>
      <p:sp>
        <p:nvSpPr>
          <p:cNvPr id="17" name="Rectangle 16"/>
          <p:cNvSpPr/>
          <p:nvPr/>
        </p:nvSpPr>
        <p:spPr>
          <a:xfrm>
            <a:off x="10111564" y="4545625"/>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sp>
        <p:nvSpPr>
          <p:cNvPr id="18" name="Rectangle 17"/>
          <p:cNvSpPr/>
          <p:nvPr/>
        </p:nvSpPr>
        <p:spPr>
          <a:xfrm>
            <a:off x="10111564" y="5107880"/>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D</a:t>
            </a:r>
          </a:p>
        </p:txBody>
      </p:sp>
      <p:sp>
        <p:nvSpPr>
          <p:cNvPr id="19" name="Rectangle 18"/>
          <p:cNvSpPr/>
          <p:nvPr/>
        </p:nvSpPr>
        <p:spPr>
          <a:xfrm>
            <a:off x="10111563" y="5667960"/>
            <a:ext cx="90426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A</a:t>
            </a:r>
          </a:p>
        </p:txBody>
      </p:sp>
    </p:spTree>
    <p:extLst>
      <p:ext uri="{BB962C8B-B14F-4D97-AF65-F5344CB8AC3E}">
        <p14:creationId xmlns:p14="http://schemas.microsoft.com/office/powerpoint/2010/main" val="80693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838200" y="423813"/>
            <a:ext cx="10515600" cy="787875"/>
          </a:xfrm>
        </p:spPr>
        <p:txBody>
          <a:bodyPr>
            <a:normAutofit fontScale="77500" lnSpcReduction="20000"/>
          </a:bodyPr>
          <a:lstStyle/>
          <a:p>
            <a:pPr marL="0" indent="0">
              <a:buNone/>
            </a:pPr>
            <a:r>
              <a:rPr lang="fr-FR" b="1" dirty="0">
                <a:solidFill>
                  <a:schemeClr val="accent1">
                    <a:lumMod val="75000"/>
                  </a:schemeClr>
                </a:solidFill>
              </a:rPr>
              <a:t>Question 3 – Disons qui (la personne, le curateur/tuteur, le juge des tutelles-JDT) peut accomplir chacun des actes suivants, selon la situation de la personne concernée? </a:t>
            </a:r>
            <a:endParaRPr lang="fr-FR" dirty="0">
              <a:solidFill>
                <a:schemeClr val="accent1">
                  <a:lumMod val="75000"/>
                </a:schemeClr>
              </a:solidFill>
            </a:endParaRPr>
          </a:p>
        </p:txBody>
      </p:sp>
      <p:sp>
        <p:nvSpPr>
          <p:cNvPr id="4" name="Rectangle 3">
            <a:extLst>
              <a:ext uri="{FF2B5EF4-FFF2-40B4-BE49-F238E27FC236}">
                <a16:creationId xmlns:a16="http://schemas.microsoft.com/office/drawing/2014/main" id="{25C99EED-3CEC-457A-AED6-148C9DCC8FC7}"/>
              </a:ext>
            </a:extLst>
          </p:cNvPr>
          <p:cNvSpPr/>
          <p:nvPr/>
        </p:nvSpPr>
        <p:spPr>
          <a:xfrm>
            <a:off x="500596" y="3875648"/>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Mme E, veuve depuis 3 mois, âgée de 75 ans, souhaite faire un emprunt bancaire de 45.000€ pour acheter une voiture</a:t>
            </a:r>
          </a:p>
        </p:txBody>
      </p:sp>
      <p:sp>
        <p:nvSpPr>
          <p:cNvPr id="6" name="Rectangle 5">
            <a:extLst>
              <a:ext uri="{FF2B5EF4-FFF2-40B4-BE49-F238E27FC236}">
                <a16:creationId xmlns:a16="http://schemas.microsoft.com/office/drawing/2014/main" id="{13CA49AC-16C2-4F5D-9D17-B1125790652F}"/>
              </a:ext>
            </a:extLst>
          </p:cNvPr>
          <p:cNvSpPr/>
          <p:nvPr/>
        </p:nvSpPr>
        <p:spPr>
          <a:xfrm>
            <a:off x="500596" y="3095608"/>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Mme D, âgée de 83 ans, veuve depuis 2 mois, souhaite faire un rachat partiel  de 20.000€, sur son contrat d’assurance vie dont l’encours est de 42.000€</a:t>
            </a:r>
          </a:p>
        </p:txBody>
      </p:sp>
      <p:sp>
        <p:nvSpPr>
          <p:cNvPr id="7" name="Rectangle 6">
            <a:extLst>
              <a:ext uri="{FF2B5EF4-FFF2-40B4-BE49-F238E27FC236}">
                <a16:creationId xmlns:a16="http://schemas.microsoft.com/office/drawing/2014/main" id="{BBDF21EB-0AC0-4240-8F68-715A7A89D853}"/>
              </a:ext>
            </a:extLst>
          </p:cNvPr>
          <p:cNvSpPr/>
          <p:nvPr/>
        </p:nvSpPr>
        <p:spPr>
          <a:xfrm>
            <a:off x="500594" y="2057692"/>
            <a:ext cx="8271267"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Mme B, âgée de 90 ans, vivant à la campagne, souhaite souscrire une assurance vie</a:t>
            </a:r>
          </a:p>
        </p:txBody>
      </p:sp>
      <p:sp>
        <p:nvSpPr>
          <p:cNvPr id="8" name="Rectangle 7">
            <a:extLst>
              <a:ext uri="{FF2B5EF4-FFF2-40B4-BE49-F238E27FC236}">
                <a16:creationId xmlns:a16="http://schemas.microsoft.com/office/drawing/2014/main" id="{B34B740A-6280-41CF-851E-1FB4BA9A1B1B}"/>
              </a:ext>
            </a:extLst>
          </p:cNvPr>
          <p:cNvSpPr/>
          <p:nvPr/>
        </p:nvSpPr>
        <p:spPr>
          <a:xfrm>
            <a:off x="500596" y="4622569"/>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M.F, 69 ans, souffrant d’une maladie incurable, souhaite liquider 80% de ses livrets bancaires, pour les placer en assurance vie et mettre son amie comme bénéficiaire</a:t>
            </a:r>
          </a:p>
        </p:txBody>
      </p:sp>
      <p:sp>
        <p:nvSpPr>
          <p:cNvPr id="9" name="Rectangle 8">
            <a:extLst>
              <a:ext uri="{FF2B5EF4-FFF2-40B4-BE49-F238E27FC236}">
                <a16:creationId xmlns:a16="http://schemas.microsoft.com/office/drawing/2014/main" id="{E8B7ECEE-F87B-4B67-99D4-1F9AD08C53DF}"/>
              </a:ext>
            </a:extLst>
          </p:cNvPr>
          <p:cNvSpPr/>
          <p:nvPr/>
        </p:nvSpPr>
        <p:spPr>
          <a:xfrm>
            <a:off x="500596" y="5446434"/>
            <a:ext cx="8271265"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M.G, sous tutelle, souhaite modifier la clause bénéficiaire de son contrat d’assurance vie</a:t>
            </a:r>
          </a:p>
        </p:txBody>
      </p:sp>
      <p:sp>
        <p:nvSpPr>
          <p:cNvPr id="10" name="Rectangle 9">
            <a:extLst>
              <a:ext uri="{FF2B5EF4-FFF2-40B4-BE49-F238E27FC236}">
                <a16:creationId xmlns:a16="http://schemas.microsoft.com/office/drawing/2014/main" id="{33C52FAC-87D8-4C5F-8A26-DB235A5973A4}"/>
              </a:ext>
            </a:extLst>
          </p:cNvPr>
          <p:cNvSpPr/>
          <p:nvPr/>
        </p:nvSpPr>
        <p:spPr>
          <a:xfrm>
            <a:off x="500594" y="2580908"/>
            <a:ext cx="8271267"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M.C, sous curatelle, souhaite modifier la clause bénéficiaire de son contrat d’assurance vie</a:t>
            </a:r>
          </a:p>
        </p:txBody>
      </p:sp>
      <p:sp>
        <p:nvSpPr>
          <p:cNvPr id="11" name="Rectangle 10">
            <a:extLst>
              <a:ext uri="{FF2B5EF4-FFF2-40B4-BE49-F238E27FC236}">
                <a16:creationId xmlns:a16="http://schemas.microsoft.com/office/drawing/2014/main" id="{252C4074-0388-459E-9E44-6C00B1ECEE9F}"/>
              </a:ext>
            </a:extLst>
          </p:cNvPr>
          <p:cNvSpPr/>
          <p:nvPr/>
        </p:nvSpPr>
        <p:spPr>
          <a:xfrm>
            <a:off x="500594" y="5959606"/>
            <a:ext cx="8271267"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Mme H, sous sauvegarde de justice, souhaite faire un crédit à la consommation d’un montant de 20.000€ </a:t>
            </a:r>
          </a:p>
        </p:txBody>
      </p:sp>
      <p:sp>
        <p:nvSpPr>
          <p:cNvPr id="2" name="Rectangle 1"/>
          <p:cNvSpPr/>
          <p:nvPr/>
        </p:nvSpPr>
        <p:spPr>
          <a:xfrm>
            <a:off x="500595" y="1587800"/>
            <a:ext cx="8271266" cy="338554"/>
          </a:xfrm>
          <a:prstGeom prst="rect">
            <a:avLst/>
          </a:prstGeom>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M.A, sous tutelle, souhaite souscrire une assurance vie </a:t>
            </a:r>
          </a:p>
        </p:txBody>
      </p:sp>
      <p:sp>
        <p:nvSpPr>
          <p:cNvPr id="12" name="Rectangle 11"/>
          <p:cNvSpPr/>
          <p:nvPr/>
        </p:nvSpPr>
        <p:spPr>
          <a:xfrm>
            <a:off x="9069572" y="1592186"/>
            <a:ext cx="1946257" cy="33416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p:cNvSpPr/>
          <p:nvPr/>
        </p:nvSpPr>
        <p:spPr>
          <a:xfrm>
            <a:off x="9069572" y="2048183"/>
            <a:ext cx="1946257"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p:cNvSpPr/>
          <p:nvPr/>
        </p:nvSpPr>
        <p:spPr>
          <a:xfrm>
            <a:off x="9069571" y="2585929"/>
            <a:ext cx="1946257"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p:cNvSpPr/>
          <p:nvPr/>
        </p:nvSpPr>
        <p:spPr>
          <a:xfrm>
            <a:off x="9069574" y="3203329"/>
            <a:ext cx="1946259"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p:cNvSpPr/>
          <p:nvPr/>
        </p:nvSpPr>
        <p:spPr>
          <a:xfrm>
            <a:off x="9069574" y="5446434"/>
            <a:ext cx="1946261"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p:cNvSpPr/>
          <p:nvPr/>
        </p:nvSpPr>
        <p:spPr>
          <a:xfrm>
            <a:off x="9069569" y="6121123"/>
            <a:ext cx="1946257"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21" name="Rectangle 20"/>
          <p:cNvSpPr/>
          <p:nvPr/>
        </p:nvSpPr>
        <p:spPr>
          <a:xfrm>
            <a:off x="9069574" y="3983369"/>
            <a:ext cx="1946259"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p:cNvSpPr/>
          <p:nvPr/>
        </p:nvSpPr>
        <p:spPr>
          <a:xfrm>
            <a:off x="9069569" y="4714901"/>
            <a:ext cx="1946259" cy="3693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EDA945EC-194C-40EF-B61B-F4871437F1A5}"/>
              </a:ext>
            </a:extLst>
          </p:cNvPr>
          <p:cNvSpPr/>
          <p:nvPr/>
        </p:nvSpPr>
        <p:spPr>
          <a:xfrm>
            <a:off x="9069569" y="1145115"/>
            <a:ext cx="1946257" cy="334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white"/>
                </a:solidFill>
                <a:effectLst/>
                <a:uLnTx/>
                <a:uFillTx/>
                <a:latin typeface="Calibri" panose="020F0502020204030204"/>
                <a:ea typeface="+mn-ea"/>
                <a:cs typeface="+mn-cs"/>
              </a:rPr>
              <a:t>Réponse</a:t>
            </a:r>
          </a:p>
        </p:txBody>
      </p:sp>
    </p:spTree>
    <p:extLst>
      <p:ext uri="{BB962C8B-B14F-4D97-AF65-F5344CB8AC3E}">
        <p14:creationId xmlns:p14="http://schemas.microsoft.com/office/powerpoint/2010/main" val="865282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838200" y="399158"/>
            <a:ext cx="10515600" cy="787875"/>
          </a:xfrm>
        </p:spPr>
        <p:txBody>
          <a:bodyPr>
            <a:normAutofit fontScale="92500" lnSpcReduction="10000"/>
          </a:bodyPr>
          <a:lstStyle/>
          <a:p>
            <a:pPr marL="0" indent="0">
              <a:buNone/>
            </a:pPr>
            <a:r>
              <a:rPr lang="fr-FR" b="1" dirty="0">
                <a:solidFill>
                  <a:schemeClr val="accent1">
                    <a:lumMod val="75000"/>
                  </a:schemeClr>
                </a:solidFill>
              </a:rPr>
              <a:t>Solution question 3 – Disons qui peut accomplir chacun des actes suivants, selon la situation de la personne concernée? </a:t>
            </a:r>
            <a:endParaRPr lang="fr-FR" dirty="0">
              <a:solidFill>
                <a:schemeClr val="accent1">
                  <a:lumMod val="75000"/>
                </a:schemeClr>
              </a:solidFill>
            </a:endParaRPr>
          </a:p>
        </p:txBody>
      </p:sp>
      <p:sp>
        <p:nvSpPr>
          <p:cNvPr id="4" name="Rectangle 3">
            <a:extLst>
              <a:ext uri="{FF2B5EF4-FFF2-40B4-BE49-F238E27FC236}">
                <a16:creationId xmlns:a16="http://schemas.microsoft.com/office/drawing/2014/main" id="{25C99EED-3CEC-457A-AED6-148C9DCC8FC7}"/>
              </a:ext>
            </a:extLst>
          </p:cNvPr>
          <p:cNvSpPr/>
          <p:nvPr/>
        </p:nvSpPr>
        <p:spPr>
          <a:xfrm>
            <a:off x="500596" y="3875648"/>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5. Mme E, veuve depuis 3 mois, âgée de 75 ans, souhaite faire un emprunt bancaire de 45.000€ pour acheter une voiture</a:t>
            </a:r>
          </a:p>
        </p:txBody>
      </p:sp>
      <p:sp>
        <p:nvSpPr>
          <p:cNvPr id="6" name="Rectangle 5">
            <a:extLst>
              <a:ext uri="{FF2B5EF4-FFF2-40B4-BE49-F238E27FC236}">
                <a16:creationId xmlns:a16="http://schemas.microsoft.com/office/drawing/2014/main" id="{13CA49AC-16C2-4F5D-9D17-B1125790652F}"/>
              </a:ext>
            </a:extLst>
          </p:cNvPr>
          <p:cNvSpPr/>
          <p:nvPr/>
        </p:nvSpPr>
        <p:spPr>
          <a:xfrm>
            <a:off x="500596" y="3095608"/>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4. Mme D, âgée de 83 ans, veuve depuis 2 mois, souhaite faire un rachat partiel  de 20.000€, sur son contrat d’assurance vie dont l’encours est de 42.000€</a:t>
            </a:r>
          </a:p>
        </p:txBody>
      </p:sp>
      <p:sp>
        <p:nvSpPr>
          <p:cNvPr id="7" name="Rectangle 6">
            <a:extLst>
              <a:ext uri="{FF2B5EF4-FFF2-40B4-BE49-F238E27FC236}">
                <a16:creationId xmlns:a16="http://schemas.microsoft.com/office/drawing/2014/main" id="{BBDF21EB-0AC0-4240-8F68-715A7A89D853}"/>
              </a:ext>
            </a:extLst>
          </p:cNvPr>
          <p:cNvSpPr/>
          <p:nvPr/>
        </p:nvSpPr>
        <p:spPr>
          <a:xfrm>
            <a:off x="500594" y="2057692"/>
            <a:ext cx="8271267"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2. Mme B, âgée de 90 ans, vivant à la campagne, souhaite souscrire une assurance vie</a:t>
            </a:r>
          </a:p>
        </p:txBody>
      </p:sp>
      <p:sp>
        <p:nvSpPr>
          <p:cNvPr id="8" name="Rectangle 7">
            <a:extLst>
              <a:ext uri="{FF2B5EF4-FFF2-40B4-BE49-F238E27FC236}">
                <a16:creationId xmlns:a16="http://schemas.microsoft.com/office/drawing/2014/main" id="{B34B740A-6280-41CF-851E-1FB4BA9A1B1B}"/>
              </a:ext>
            </a:extLst>
          </p:cNvPr>
          <p:cNvSpPr/>
          <p:nvPr/>
        </p:nvSpPr>
        <p:spPr>
          <a:xfrm>
            <a:off x="500596" y="4622569"/>
            <a:ext cx="8271265"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6. M.F, 69 ans, souffrant d’une maladie incurable, souhaite liquider 80% de ses livrets bancaires, pour les placer en assurance vie et mettre son amie comme bénéficiaire</a:t>
            </a:r>
          </a:p>
        </p:txBody>
      </p:sp>
      <p:sp>
        <p:nvSpPr>
          <p:cNvPr id="9" name="Rectangle 8">
            <a:extLst>
              <a:ext uri="{FF2B5EF4-FFF2-40B4-BE49-F238E27FC236}">
                <a16:creationId xmlns:a16="http://schemas.microsoft.com/office/drawing/2014/main" id="{E8B7ECEE-F87B-4B67-99D4-1F9AD08C53DF}"/>
              </a:ext>
            </a:extLst>
          </p:cNvPr>
          <p:cNvSpPr/>
          <p:nvPr/>
        </p:nvSpPr>
        <p:spPr>
          <a:xfrm>
            <a:off x="500596" y="5446434"/>
            <a:ext cx="8271265"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7. M.G, sous tutelle, souhaite modifier la clause bénéficiaire de son contrat d’assurance vie</a:t>
            </a:r>
          </a:p>
        </p:txBody>
      </p:sp>
      <p:sp>
        <p:nvSpPr>
          <p:cNvPr id="10" name="Rectangle 9">
            <a:extLst>
              <a:ext uri="{FF2B5EF4-FFF2-40B4-BE49-F238E27FC236}">
                <a16:creationId xmlns:a16="http://schemas.microsoft.com/office/drawing/2014/main" id="{33C52FAC-87D8-4C5F-8A26-DB235A5973A4}"/>
              </a:ext>
            </a:extLst>
          </p:cNvPr>
          <p:cNvSpPr/>
          <p:nvPr/>
        </p:nvSpPr>
        <p:spPr>
          <a:xfrm>
            <a:off x="500594" y="2580908"/>
            <a:ext cx="8271267" cy="338554"/>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3. M.C, sous curatelle, souhaite modifier la clause bénéficiaire de son contrat d’assurance vie</a:t>
            </a:r>
          </a:p>
        </p:txBody>
      </p:sp>
      <p:sp>
        <p:nvSpPr>
          <p:cNvPr id="11" name="Rectangle 10">
            <a:extLst>
              <a:ext uri="{FF2B5EF4-FFF2-40B4-BE49-F238E27FC236}">
                <a16:creationId xmlns:a16="http://schemas.microsoft.com/office/drawing/2014/main" id="{252C4074-0388-459E-9E44-6C00B1ECEE9F}"/>
              </a:ext>
            </a:extLst>
          </p:cNvPr>
          <p:cNvSpPr/>
          <p:nvPr/>
        </p:nvSpPr>
        <p:spPr>
          <a:xfrm>
            <a:off x="500594" y="5959606"/>
            <a:ext cx="8271267" cy="584775"/>
          </a:xfrm>
          <a:prstGeom prst="rect">
            <a:avLst/>
          </a:prstGeom>
          <a:ln>
            <a:solidFill>
              <a:schemeClr val="accent1">
                <a:lumMod val="7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8. Mme H, sous sauvegarde de justice, souhaite faire un crédit à la consommation d’un montant de 20.000€ </a:t>
            </a:r>
          </a:p>
        </p:txBody>
      </p:sp>
      <p:sp>
        <p:nvSpPr>
          <p:cNvPr id="2" name="Rectangle 1"/>
          <p:cNvSpPr/>
          <p:nvPr/>
        </p:nvSpPr>
        <p:spPr>
          <a:xfrm>
            <a:off x="500595" y="1587800"/>
            <a:ext cx="8271266" cy="338554"/>
          </a:xfrm>
          <a:prstGeom prst="rect">
            <a:avLst/>
          </a:prstGeom>
          <a:ln>
            <a:solidFill>
              <a:schemeClr val="accent1"/>
            </a:solidFill>
          </a:ln>
        </p:spPr>
        <p:txBody>
          <a:bodyPr wrap="square">
            <a:spAutoFit/>
          </a:bodyPr>
          <a:lstStyle/>
          <a:p>
            <a:pPr marL="0" marR="0" lvl="0" indent="0" algn="l" defTabSz="914400" rtl="0" eaLnBrk="1" fontAlgn="auto" latinLnBrk="0" hangingPunct="1">
              <a:lnSpc>
                <a:spcPct val="100000"/>
              </a:lnSpc>
              <a:spcBef>
                <a:spcPts val="0"/>
              </a:spcBef>
              <a:spcAft>
                <a:spcPts val="2400"/>
              </a:spcAft>
              <a:buClrTx/>
              <a:buSzTx/>
              <a:buFontTx/>
              <a:buNone/>
              <a:tabLst/>
              <a:defRPr/>
            </a:pPr>
            <a:r>
              <a:rPr kumimoji="0" lang="fr-FR"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1. M.A, sous tutelle, souhaite souscrire une assurance vie </a:t>
            </a:r>
          </a:p>
        </p:txBody>
      </p:sp>
      <p:sp>
        <p:nvSpPr>
          <p:cNvPr id="12" name="Rectangle 11"/>
          <p:cNvSpPr/>
          <p:nvPr/>
        </p:nvSpPr>
        <p:spPr>
          <a:xfrm>
            <a:off x="9069572" y="1592186"/>
            <a:ext cx="1946257" cy="334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Tuteur + JDT</a:t>
            </a:r>
          </a:p>
        </p:txBody>
      </p:sp>
      <p:sp>
        <p:nvSpPr>
          <p:cNvPr id="13" name="Rectangle 12"/>
          <p:cNvSpPr/>
          <p:nvPr/>
        </p:nvSpPr>
        <p:spPr>
          <a:xfrm>
            <a:off x="9074599" y="2026846"/>
            <a:ext cx="1946257"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La personne</a:t>
            </a:r>
          </a:p>
        </p:txBody>
      </p:sp>
      <p:sp>
        <p:nvSpPr>
          <p:cNvPr id="14" name="Rectangle 13"/>
          <p:cNvSpPr/>
          <p:nvPr/>
        </p:nvSpPr>
        <p:spPr>
          <a:xfrm>
            <a:off x="9069571" y="2585929"/>
            <a:ext cx="1946257" cy="4032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Curateur </a:t>
            </a:r>
            <a:br>
              <a:rPr lang="fr-FR" sz="1600" b="1" dirty="0">
                <a:solidFill>
                  <a:prstClr val="white"/>
                </a:solidFill>
                <a:latin typeface="Calibri" panose="020F0502020204030204"/>
              </a:rPr>
            </a:br>
            <a:r>
              <a:rPr lang="fr-FR" sz="1600" b="1" dirty="0">
                <a:solidFill>
                  <a:prstClr val="white"/>
                </a:solidFill>
                <a:latin typeface="Calibri" panose="020F0502020204030204"/>
              </a:rPr>
              <a:t>+ </a:t>
            </a:r>
            <a:r>
              <a:rPr kumimoji="0" lang="fr-FR" sz="1600" b="1" i="0" u="none" strike="noStrike" kern="1200" cap="none" spc="0" normalizeH="0" baseline="0" noProof="0" dirty="0" err="1">
                <a:ln>
                  <a:noFill/>
                </a:ln>
                <a:solidFill>
                  <a:prstClr val="white"/>
                </a:solidFill>
                <a:effectLst/>
                <a:uLnTx/>
                <a:uFillTx/>
                <a:latin typeface="Calibri" panose="020F0502020204030204"/>
                <a:ea typeface="+mn-ea"/>
                <a:cs typeface="+mn-cs"/>
              </a:rPr>
              <a:t>curatélaire</a:t>
            </a:r>
            <a:endPar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p:cNvSpPr/>
          <p:nvPr/>
        </p:nvSpPr>
        <p:spPr>
          <a:xfrm>
            <a:off x="9069574" y="3203329"/>
            <a:ext cx="1946259"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La personne</a:t>
            </a:r>
          </a:p>
        </p:txBody>
      </p:sp>
      <p:sp>
        <p:nvSpPr>
          <p:cNvPr id="18" name="Rectangle 17"/>
          <p:cNvSpPr/>
          <p:nvPr/>
        </p:nvSpPr>
        <p:spPr>
          <a:xfrm>
            <a:off x="9069574" y="5446434"/>
            <a:ext cx="1946261"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Tuteur + JDT</a:t>
            </a:r>
          </a:p>
        </p:txBody>
      </p:sp>
      <p:sp>
        <p:nvSpPr>
          <p:cNvPr id="19" name="Rectangle 18"/>
          <p:cNvSpPr/>
          <p:nvPr/>
        </p:nvSpPr>
        <p:spPr>
          <a:xfrm>
            <a:off x="9069569" y="6162415"/>
            <a:ext cx="1946257"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La personne </a:t>
            </a:r>
          </a:p>
        </p:txBody>
      </p:sp>
      <p:pic>
        <p:nvPicPr>
          <p:cNvPr id="1026" name="Picture 2" descr="C:\Users\Fabrice\AppData\Local\Microsoft\Windows\INetCache\IE\M4T1FGBS\attention_PNG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27238" y="2057692"/>
            <a:ext cx="388588" cy="34200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Fabrice\AppData\Local\Microsoft\Windows\INetCache\IE\M4T1FGBS\attention_PNG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24260" y="3203329"/>
            <a:ext cx="388588" cy="342004"/>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9069574" y="3983369"/>
            <a:ext cx="1946259"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La personne</a:t>
            </a:r>
          </a:p>
        </p:txBody>
      </p:sp>
      <p:pic>
        <p:nvPicPr>
          <p:cNvPr id="22" name="Picture 2" descr="C:\Users\Fabrice\AppData\Local\Microsoft\Windows\INetCache\IE\M4T1FGBS\attention_PNG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42548" y="3983369"/>
            <a:ext cx="388588" cy="34200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9069574" y="4730290"/>
            <a:ext cx="1946259"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rPr>
              <a:t>La personne</a:t>
            </a:r>
          </a:p>
        </p:txBody>
      </p:sp>
      <p:pic>
        <p:nvPicPr>
          <p:cNvPr id="24" name="Picture 2" descr="C:\Users\Fabrice\AppData\Local\Microsoft\Windows\INetCache\IE\M4T1FGBS\attention_PNG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2268" y="4730290"/>
            <a:ext cx="388588" cy="34200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Fabrice\AppData\Local\Microsoft\Windows\INetCache\IE\M4T1FGBS\attention_PNG5[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284" y="6172586"/>
            <a:ext cx="388588" cy="342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4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8" grpId="0" animBg="1"/>
      <p:bldP spid="19" grpId="0" animBg="1"/>
      <p:bldP spid="21"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684CD59-23F4-4DF7-84DC-B031F2F9A57D}"/>
              </a:ext>
            </a:extLst>
          </p:cNvPr>
          <p:cNvSpPr>
            <a:spLocks noGrp="1"/>
          </p:cNvSpPr>
          <p:nvPr>
            <p:ph idx="1"/>
          </p:nvPr>
        </p:nvSpPr>
        <p:spPr>
          <a:xfrm>
            <a:off x="690113" y="1673127"/>
            <a:ext cx="10343072" cy="4231336"/>
          </a:xfrm>
        </p:spPr>
        <p:txBody>
          <a:bodyPr>
            <a:normAutofit fontScale="77500" lnSpcReduction="20000"/>
          </a:bodyPr>
          <a:lstStyle/>
          <a:p>
            <a:pPr marL="0" indent="0">
              <a:spcBef>
                <a:spcPts val="0"/>
              </a:spcBef>
              <a:spcAft>
                <a:spcPts val="2400"/>
              </a:spcAft>
              <a:buFont typeface="Wingdings" panose="05000000000000000000" pitchFamily="2" charset="2"/>
              <a:buChar char="§"/>
            </a:pPr>
            <a:r>
              <a:rPr lang="fr-FR" dirty="0">
                <a:solidFill>
                  <a:schemeClr val="accent1">
                    <a:lumMod val="75000"/>
                  </a:schemeClr>
                </a:solidFill>
              </a:rPr>
              <a:t>  Le panneau         présent en fin des réponses aux questions 2, 4, 5 et 6 est un signal d’alerte :</a:t>
            </a:r>
          </a:p>
          <a:p>
            <a:pPr marL="0" indent="0">
              <a:spcBef>
                <a:spcPts val="0"/>
              </a:spcBef>
              <a:spcAft>
                <a:spcPts val="2400"/>
              </a:spcAft>
              <a:buNone/>
            </a:pPr>
            <a:r>
              <a:rPr lang="fr-FR" dirty="0">
                <a:solidFill>
                  <a:schemeClr val="accent1">
                    <a:lumMod val="75000"/>
                  </a:schemeClr>
                </a:solidFill>
              </a:rPr>
              <a:t>N’étant pas sous mesure de protection, les personnes concernées ont pleine capacité juridique : elles peuvent accomplir les actes cités. </a:t>
            </a:r>
            <a:br>
              <a:rPr lang="fr-FR" dirty="0">
                <a:solidFill>
                  <a:schemeClr val="accent1">
                    <a:lumMod val="75000"/>
                  </a:schemeClr>
                </a:solidFill>
              </a:rPr>
            </a:br>
            <a:br>
              <a:rPr lang="fr-FR" dirty="0">
                <a:solidFill>
                  <a:schemeClr val="accent1">
                    <a:lumMod val="75000"/>
                  </a:schemeClr>
                </a:solidFill>
              </a:rPr>
            </a:br>
            <a:r>
              <a:rPr lang="fr-FR" dirty="0">
                <a:solidFill>
                  <a:schemeClr val="accent1">
                    <a:lumMod val="75000"/>
                  </a:schemeClr>
                </a:solidFill>
              </a:rPr>
              <a:t>Leur âge, leur mode d’habitat, leur état de santé ou/et leur demande doivent cependant appeler à la vigilance - observation de leur comportement, appréciation de la clarté de leur expression et de la cohérence de leurs objectifs - de manière à pouvoir élargir le cercle des personnes de la famille impliquées si besoin</a:t>
            </a:r>
          </a:p>
          <a:p>
            <a:pPr marL="0" indent="0">
              <a:spcBef>
                <a:spcPts val="0"/>
              </a:spcBef>
              <a:spcAft>
                <a:spcPts val="2400"/>
              </a:spcAft>
              <a:buFont typeface="Wingdings" panose="05000000000000000000" pitchFamily="2" charset="2"/>
              <a:buChar char="§"/>
            </a:pPr>
            <a:r>
              <a:rPr lang="fr-FR" dirty="0">
                <a:solidFill>
                  <a:schemeClr val="accent1">
                    <a:lumMod val="75000"/>
                  </a:schemeClr>
                </a:solidFill>
              </a:rPr>
              <a:t>  Le panneau        présent en fin de réponse à la question 8 est aussi un signal d’alerte: la personne étant sous sauvegarde de justice, elle pourra demander la rescision (annulation) d’un acte accompli durant cette période de protection ou sa réduction pour excès, elle pourra demander l’annulation de l’acte pour insanité d’esprit</a:t>
            </a:r>
          </a:p>
        </p:txBody>
      </p:sp>
      <p:sp>
        <p:nvSpPr>
          <p:cNvPr id="8" name="Espace réservé du contenu 2">
            <a:extLst>
              <a:ext uri="{FF2B5EF4-FFF2-40B4-BE49-F238E27FC236}">
                <a16:creationId xmlns:a16="http://schemas.microsoft.com/office/drawing/2014/main" id="{2BDBDE0F-850F-4ADA-B2D0-C9E48BABF327}"/>
              </a:ext>
            </a:extLst>
          </p:cNvPr>
          <p:cNvSpPr txBox="1">
            <a:spLocks/>
          </p:cNvSpPr>
          <p:nvPr/>
        </p:nvSpPr>
        <p:spPr>
          <a:xfrm>
            <a:off x="328499" y="473698"/>
            <a:ext cx="10515600" cy="787875"/>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fr-FR" sz="36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Commentaires sur la solution question 3 – </a:t>
            </a:r>
            <a:r>
              <a:rPr kumimoji="0" lang="fr-FR" sz="3600" b="1" i="0" u="none" strike="noStrike" kern="1200" cap="none" spc="0" normalizeH="0" baseline="0" noProof="0" dirty="0">
                <a:ln>
                  <a:noFill/>
                </a:ln>
                <a:solidFill>
                  <a:schemeClr val="accent1">
                    <a:lumMod val="75000"/>
                  </a:schemeClr>
                </a:solidFill>
                <a:effectLst/>
                <a:uLnTx/>
                <a:uFillTx/>
                <a:latin typeface="Calibri" panose="020F0502020204030204"/>
                <a:ea typeface="+mn-ea"/>
                <a:cs typeface="+mn-cs"/>
              </a:rPr>
              <a:t>Disons q</a:t>
            </a:r>
            <a:r>
              <a:rPr lang="fr-FR" sz="3600" b="1" dirty="0" err="1">
                <a:solidFill>
                  <a:schemeClr val="accent1">
                    <a:lumMod val="75000"/>
                  </a:schemeClr>
                </a:solidFill>
              </a:rPr>
              <a:t>ui</a:t>
            </a:r>
            <a:r>
              <a:rPr lang="fr-FR" sz="3600" b="1" dirty="0">
                <a:solidFill>
                  <a:schemeClr val="accent1">
                    <a:lumMod val="75000"/>
                  </a:schemeClr>
                </a:solidFill>
              </a:rPr>
              <a:t> peut accomplir chacun des actes suivants, selon la situation de la personne concernée?</a:t>
            </a:r>
            <a:r>
              <a:rPr kumimoji="0" lang="fr-FR" sz="36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p>
        </p:txBody>
      </p:sp>
      <p:pic>
        <p:nvPicPr>
          <p:cNvPr id="4" name="Picture 2" descr="C:\Users\Fabrice\AppData\Local\Microsoft\Windows\INetCache\IE\M4T1FGBS\attention_PNG5[1].png">
            <a:extLst>
              <a:ext uri="{FF2B5EF4-FFF2-40B4-BE49-F238E27FC236}">
                <a16:creationId xmlns:a16="http://schemas.microsoft.com/office/drawing/2014/main" id="{CDB3CEDE-D7EC-425F-B342-B62158F6696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9347" y="1575522"/>
            <a:ext cx="388588" cy="342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Fabrice\AppData\Local\Microsoft\Windows\INetCache\IE\M4T1FGBS\attention_PNG5[1].png">
            <a:extLst>
              <a:ext uri="{FF2B5EF4-FFF2-40B4-BE49-F238E27FC236}">
                <a16:creationId xmlns:a16="http://schemas.microsoft.com/office/drawing/2014/main" id="{F196BD7E-B2A2-418A-87F1-04BF815E1A0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4840" y="4286577"/>
            <a:ext cx="388588" cy="342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52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AF460F70362646BCBF863D62D99DF7" ma:contentTypeVersion="14" ma:contentTypeDescription="Crée un document." ma:contentTypeScope="" ma:versionID="19d947a492dced9da262b60f42281682">
  <xsd:schema xmlns:xsd="http://www.w3.org/2001/XMLSchema" xmlns:xs="http://www.w3.org/2001/XMLSchema" xmlns:p="http://schemas.microsoft.com/office/2006/metadata/properties" xmlns:ns2="b079812a-7967-4ed2-9291-1c797a51b449" xmlns:ns3="427b065b-dfa1-44b2-8977-c4f8c74eb7ce" targetNamespace="http://schemas.microsoft.com/office/2006/metadata/properties" ma:root="true" ma:fieldsID="eca7720a5136430c56d504f4a35bfa62" ns2:_="" ns3:_="">
    <xsd:import namespace="b079812a-7967-4ed2-9291-1c797a51b449"/>
    <xsd:import namespace="427b065b-dfa1-44b2-8977-c4f8c74eb7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SearchProperties" minOccurs="0"/>
                <xsd:element ref="ns2:MediaServiceObjectDetectorVersions"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CR" minOccurs="0"/>
                <xsd:element ref="ns2:Dateetheu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79812a-7967-4ed2-9291-1c797a51b4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Balises d’images" ma:readOnly="false" ma:fieldId="{5cf76f15-5ced-4ddc-b409-7134ff3c332f}" ma:taxonomyMulti="true" ma:sspId="e8ee2d43-1f87-4f82-a716-8ad3ee2649f7"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Dateetheure" ma:index="21" nillable="true" ma:displayName="Date et heure" ma:format="DateTime" ma:internalName="Dateetheur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427b065b-dfa1-44b2-8977-c4f8c74eb7ce"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4eb0e03f-ee08-4898-bc4c-886ada32954e}" ma:internalName="TaxCatchAll" ma:showField="CatchAllData" ma:web="427b065b-dfa1-44b2-8977-c4f8c74eb7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27b065b-dfa1-44b2-8977-c4f8c74eb7ce" xsi:nil="true"/>
    <lcf76f155ced4ddcb4097134ff3c332f xmlns="b079812a-7967-4ed2-9291-1c797a51b449">
      <Terms xmlns="http://schemas.microsoft.com/office/infopath/2007/PartnerControls"/>
    </lcf76f155ced4ddcb4097134ff3c332f>
    <Dateetheure xmlns="b079812a-7967-4ed2-9291-1c797a51b449" xsi:nil="true"/>
  </documentManagement>
</p:properties>
</file>

<file path=customXml/itemProps1.xml><?xml version="1.0" encoding="utf-8"?>
<ds:datastoreItem xmlns:ds="http://schemas.openxmlformats.org/officeDocument/2006/customXml" ds:itemID="{9825857D-E1A4-4456-B3FA-6098856F3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79812a-7967-4ed2-9291-1c797a51b449"/>
    <ds:schemaRef ds:uri="427b065b-dfa1-44b2-8977-c4f8c74eb7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7BF588-2E04-4299-8857-2DFE857BD73B}">
  <ds:schemaRefs>
    <ds:schemaRef ds:uri="http://schemas.microsoft.com/sharepoint/v3/contenttype/forms"/>
  </ds:schemaRefs>
</ds:datastoreItem>
</file>

<file path=customXml/itemProps3.xml><?xml version="1.0" encoding="utf-8"?>
<ds:datastoreItem xmlns:ds="http://schemas.openxmlformats.org/officeDocument/2006/customXml" ds:itemID="{CF5DC49C-1971-4955-B876-38D11FAA869A}">
  <ds:schemaRefs>
    <ds:schemaRef ds:uri="http://purl.org/dc/elements/1.1/"/>
    <ds:schemaRef ds:uri="http://purl.org/dc/dcmitype/"/>
    <ds:schemaRef ds:uri="b079812a-7967-4ed2-9291-1c797a51b449"/>
    <ds:schemaRef ds:uri="http://schemas.microsoft.com/office/2006/metadata/propertie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427b065b-dfa1-44b2-8977-c4f8c74eb7c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1319</Words>
  <Application>Microsoft Office PowerPoint</Application>
  <PresentationFormat>Grand écran</PresentationFormat>
  <Paragraphs>87</Paragraphs>
  <Slides>9</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vt:i4>
      </vt:variant>
    </vt:vector>
  </HeadingPairs>
  <TitlesOfParts>
    <vt:vector size="14" baseType="lpstr">
      <vt:lpstr>Arial</vt:lpstr>
      <vt:lpstr>Calibri</vt:lpstr>
      <vt:lpstr>Calibri Light</vt:lpstr>
      <vt:lpstr>Wingdings</vt:lpstr>
      <vt:lpstr>Thème Office</vt:lpstr>
      <vt:lpstr>Vérifions nos connaissances et compétences</vt:lpstr>
      <vt:lpstr>Présentation PowerPoint</vt:lpstr>
      <vt:lpstr>Présentation PowerPoint</vt:lpstr>
      <vt:lpstr>Question 1: Eléments de compréhension de la solution</vt:lpstr>
      <vt:lpstr>Question 2 - Disons s’il s’agit d’un acte conservatoire (C), d’administration (A) ou d’un acte de disposition (D) au sens du décret du 22 décembre 2008  </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Exercices GPPV</dc:title>
  <dc:creator>Raymond;raymondleban@cgpc.dev;raymondleban@cgpc.fr</dc:creator>
  <cp:lastModifiedBy>Renaud Duval</cp:lastModifiedBy>
  <cp:revision>28</cp:revision>
  <dcterms:created xsi:type="dcterms:W3CDTF">2019-11-06T11:34:29Z</dcterms:created>
  <dcterms:modified xsi:type="dcterms:W3CDTF">2026-07-15T08:51:33Z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0x01010069AF460F70362646BCBF863D62D99DF7</vt:lpwstr>
  </property>
  <property fmtid="{D5CDD505-2E9C-101B-9397-08002B2CF9AE}" pid="3" name="MediaServiceImageTags">
    <vt:lpwstr/>
  </property>
</Properties>
</file>