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hija" initials="B" lastIdx="4" clrIdx="0">
    <p:extLst>
      <p:ext uri="{19B8F6BF-5375-455C-9EA6-DF929625EA0E}">
        <p15:presenceInfo xmlns:p15="http://schemas.microsoft.com/office/powerpoint/2012/main" userId="Bahij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120BC1-DE38-47FF-B7FF-CCD04AEB0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0DA18B9-866C-4D0B-ACE0-23805BD9F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3D5EF0-2E3F-45DE-AC54-1B2B9C29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935319-4520-4F91-ABC9-E0CDCFAF0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BE005C-F7F2-4BC2-ACBE-55C8D81E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34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3A442-AAA4-4670-ABDF-AF485071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6742FC-9A3D-4395-87AA-7385EFE58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7C1030-C480-4BD3-B943-B0E3D90F2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50F145-EED3-4C0C-ABB0-7A8434FF1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83DF1-05B0-438B-BEAC-6C1DD85A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71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56A375A-4008-4A76-A69E-6BE464A07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4FFFF9-E426-4628-96EA-AF3CEE584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7226E1-9356-4566-B42A-DDB37FF4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9D2DCF-148C-42DD-BE27-35BFFCAF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E5AE59-3C5C-4A7B-AA0A-B70919BB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45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B48B58-8611-4331-9B62-1503C5F0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18A308-BC94-47D1-81BA-9FAC96EA9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EAA26A-81C2-4FDB-B680-7871A713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723B08-89B8-46DB-8D14-676773147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0EBD77-A79A-432B-8B51-5A8151F0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64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C83B59-0550-4D23-8CBF-F759ACE2C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8964BB-1A91-4828-863D-94F05470E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A75685-1D9D-4FFA-A5B1-F7DE273FA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3563F3-A43D-4CDA-B004-E19591803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9440BD-5FFB-43BF-953E-AFF9E38BF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28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3518C4-B034-4B25-B0BD-632210E7C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5A72C2-C6CD-41B8-8B6A-AE42DF10E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CD67F7-5B44-4046-80A6-40310E603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DB2E0A-EFF1-4D31-A3C4-905A291E9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83559E-9E65-4B9E-BF28-F39803862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A108BB-0303-4ACB-8CF1-45835424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21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275028-7864-4ECD-8C2D-BBD2D483E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5D72D0-BAFC-42EE-BA3C-4BB6B647C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2D4103D-BDAA-4C82-AA72-83DA7E81F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E4B1A0-7D74-4F0A-9C06-AEC5D1B6DB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A52A8B9-F20C-4B34-9419-06C5AF7868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4707FF1-E4DF-48E8-B825-03E9D8DBA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245106C-94D7-4515-A244-8B6C06C7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E32B720-F657-4F36-AB9F-69A8C54F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75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4F1B02-A96D-488A-9D87-440200CD4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8B2C6DE-C909-4AE6-975B-60A3AFC77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8B6D78-6AB2-4F93-95EE-2852448E0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366A454-A83C-4DB8-9F69-091F44D53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7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D06C0E-630C-4182-8E17-20C02FDA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37C00E-D7CB-46CD-AD74-D52F1340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6DB9E6-C220-408C-B49E-08F7ED9AF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91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D889A7-60F2-4BCE-8A60-71C007D1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3993E9-7DDE-4734-AB42-2F0B954CA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6B6CF8-165F-48A3-A9E5-9875C9070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52B0AA-6E53-43AA-9937-204887C0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EDB9B2-74DD-4100-90A4-0951FC46E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A5C6FC-3CFA-40B2-A3EF-EF37677F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625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26DB65-7701-4E63-B08F-551046C9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A666A02-E719-4FCD-88D6-E1CC8BFB2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634CBA-D66C-4DD6-AFA7-3E7EE588F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1737BA-3DE3-4642-9C03-20A554CFC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540BDC-8341-4D6C-BC37-2BB06EB7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C6D606-445B-49EF-87C5-D16A96B83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88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B287104-9751-488E-BC79-14E182D3A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96BDB6-15AE-4BD1-9AC7-B1737D351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573AD-D7FB-41A8-A65F-CF9B26FCBA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333B4-3BB1-4B5D-BC0F-4FE52A559CE3}" type="datetimeFigureOut">
              <a:rPr lang="fr-FR" smtClean="0"/>
              <a:t>26/06/2025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827083-79AA-4146-A0DB-D0BD588DD8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102EB8-78EE-4EDB-A43D-E5F2C7336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0A0AD-C202-41F8-9875-D8DE0CF3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04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79890" y="48603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8" name="Image 7" descr="logoCGP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34" y="298406"/>
            <a:ext cx="877766" cy="847288"/>
          </a:xfrm>
          <a:prstGeom prst="rect">
            <a:avLst/>
          </a:prstGeom>
        </p:spPr>
      </p:pic>
      <p:sp>
        <p:nvSpPr>
          <p:cNvPr id="10" name="Titre 9">
            <a:extLst>
              <a:ext uri="{FF2B5EF4-FFF2-40B4-BE49-F238E27FC236}">
                <a16:creationId xmlns:a16="http://schemas.microsoft.com/office/drawing/2014/main" id="{95EF311B-5F85-4DA2-8A77-AFFAA123E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058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ORGANISATION PÉDAGOGIQUE ET TECHNIQUE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0238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61859D4-9235-4115-AAC3-81C02634AAA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08" y="165873"/>
            <a:ext cx="876300" cy="843915"/>
          </a:xfrm>
          <a:prstGeom prst="rect">
            <a:avLst/>
          </a:prstGeom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63AB711F-B724-4527-E281-4178DAE79AC1}"/>
              </a:ext>
            </a:extLst>
          </p:cNvPr>
          <p:cNvGrpSpPr/>
          <p:nvPr/>
        </p:nvGrpSpPr>
        <p:grpSpPr>
          <a:xfrm>
            <a:off x="437274" y="2141003"/>
            <a:ext cx="3380945" cy="741069"/>
            <a:chOff x="6171" y="1386268"/>
            <a:chExt cx="3342663" cy="74106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DA835BF-4FF2-999B-D3DA-EBDF878BE3A1}"/>
                </a:ext>
              </a:extLst>
            </p:cNvPr>
            <p:cNvSpPr/>
            <p:nvPr/>
          </p:nvSpPr>
          <p:spPr>
            <a:xfrm>
              <a:off x="6171" y="1386268"/>
              <a:ext cx="3342663" cy="74106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10A5E5DB-8F9E-BDA8-0279-46FC3C95A329}"/>
                </a:ext>
              </a:extLst>
            </p:cNvPr>
            <p:cNvSpPr txBox="1"/>
            <p:nvPr/>
          </p:nvSpPr>
          <p:spPr>
            <a:xfrm>
              <a:off x="6171" y="1386268"/>
              <a:ext cx="3342663" cy="741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kern="1200" dirty="0"/>
                <a:t>Référent formations - Externe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i="1" kern="1200" dirty="0"/>
                <a:t>Jean-Paul Martin</a:t>
              </a:r>
              <a:endParaRPr lang="fr-FR" sz="1400" kern="1200" dirty="0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35563BDD-ED6E-D6C4-4C48-056A2C9A29EC}"/>
              </a:ext>
            </a:extLst>
          </p:cNvPr>
          <p:cNvGrpSpPr/>
          <p:nvPr/>
        </p:nvGrpSpPr>
        <p:grpSpPr>
          <a:xfrm>
            <a:off x="3950068" y="2141003"/>
            <a:ext cx="3468394" cy="722858"/>
            <a:chOff x="3620925" y="1386268"/>
            <a:chExt cx="3339825" cy="72285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C98DAE-9063-EAD2-C06A-7CF29119830E}"/>
                </a:ext>
              </a:extLst>
            </p:cNvPr>
            <p:cNvSpPr/>
            <p:nvPr/>
          </p:nvSpPr>
          <p:spPr>
            <a:xfrm>
              <a:off x="3620925" y="1386268"/>
              <a:ext cx="3339825" cy="72285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A2E53BE-B12A-6887-499B-DDC37484F7B9}"/>
                </a:ext>
              </a:extLst>
            </p:cNvPr>
            <p:cNvSpPr txBox="1"/>
            <p:nvPr/>
          </p:nvSpPr>
          <p:spPr>
            <a:xfrm>
              <a:off x="3620925" y="1386268"/>
              <a:ext cx="3339825" cy="7228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kern="1200" dirty="0"/>
                <a:t>Référent examen de certification et logistique associée - Externe</a:t>
              </a:r>
            </a:p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i="1" kern="1200" dirty="0"/>
                <a:t>Alexandre Zaug (en cours de nomination)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86ABF312-EB0F-39B0-2D4B-901741C58C37}"/>
              </a:ext>
            </a:extLst>
          </p:cNvPr>
          <p:cNvGrpSpPr/>
          <p:nvPr/>
        </p:nvGrpSpPr>
        <p:grpSpPr>
          <a:xfrm>
            <a:off x="3636914" y="653243"/>
            <a:ext cx="4088955" cy="914701"/>
            <a:chOff x="3510449" y="0"/>
            <a:chExt cx="3879329" cy="91470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1D7A4E4-6B2D-A2AA-104A-4EB05B6D55B3}"/>
                </a:ext>
              </a:extLst>
            </p:cNvPr>
            <p:cNvSpPr/>
            <p:nvPr/>
          </p:nvSpPr>
          <p:spPr>
            <a:xfrm>
              <a:off x="3510450" y="0"/>
              <a:ext cx="3879328" cy="9147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B0C25ECB-2298-C2DF-4829-C740CA56B629}"/>
                </a:ext>
              </a:extLst>
            </p:cNvPr>
            <p:cNvSpPr txBox="1"/>
            <p:nvPr/>
          </p:nvSpPr>
          <p:spPr>
            <a:xfrm>
              <a:off x="3510449" y="0"/>
              <a:ext cx="3879328" cy="914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000" b="1" kern="1200" dirty="0"/>
                <a:t>CGPC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dirty="0">
                  <a:solidFill>
                    <a:prstClr val="white"/>
                  </a:solidFill>
                  <a:latin typeface="Calibri" panose="020F0502020204030204"/>
                </a:rPr>
                <a:t>Président</a:t>
              </a:r>
              <a:r>
                <a:rPr lang="fr-FR" sz="1400" i="1" dirty="0">
                  <a:solidFill>
                    <a:prstClr val="white"/>
                  </a:solidFill>
                  <a:latin typeface="Calibri" panose="020F0502020204030204"/>
                </a:rPr>
                <a:t> – Raymond Leban </a:t>
              </a:r>
              <a:endParaRPr lang="fr-FR" sz="1400" b="1" i="0" kern="12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i="0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Directrice – </a:t>
              </a:r>
              <a:r>
                <a:rPr lang="fr-FR" sz="1400" i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Elodie Leban  </a:t>
              </a:r>
            </a:p>
          </p:txBody>
        </p:sp>
      </p:grp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21B3F9C5-7078-EF77-AA01-B4AB874DB0EA}"/>
              </a:ext>
            </a:extLst>
          </p:cNvPr>
          <p:cNvGrpSpPr/>
          <p:nvPr/>
        </p:nvGrpSpPr>
        <p:grpSpPr>
          <a:xfrm>
            <a:off x="2308743" y="3273984"/>
            <a:ext cx="3191304" cy="504001"/>
            <a:chOff x="4389608" y="2381216"/>
            <a:chExt cx="2520006" cy="504001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451E99F-8D74-A61A-4060-E1D700A37907}"/>
                </a:ext>
              </a:extLst>
            </p:cNvPr>
            <p:cNvSpPr/>
            <p:nvPr/>
          </p:nvSpPr>
          <p:spPr>
            <a:xfrm>
              <a:off x="4389608" y="2381216"/>
              <a:ext cx="2520006" cy="5040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E372FBDE-50C6-5785-E8C1-7258BB17A4AE}"/>
                </a:ext>
              </a:extLst>
            </p:cNvPr>
            <p:cNvSpPr txBox="1"/>
            <p:nvPr/>
          </p:nvSpPr>
          <p:spPr>
            <a:xfrm>
              <a:off x="4389608" y="2381216"/>
              <a:ext cx="2520006" cy="504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kern="1200" dirty="0"/>
                <a:t>Référent</a:t>
              </a:r>
              <a:r>
                <a:rPr lang="fr-FR" sz="1400" b="1" kern="1200" dirty="0"/>
                <a:t> </a:t>
              </a:r>
              <a:r>
                <a:rPr lang="fr-FR" sz="1400" kern="1200" dirty="0"/>
                <a:t>domaine D1 - </a:t>
              </a:r>
              <a:r>
                <a:rPr lang="fr-FR" sz="1400" i="1" kern="1200" dirty="0"/>
                <a:t>Stéphane Valory - </a:t>
              </a:r>
              <a:r>
                <a:rPr lang="fr-FR" sz="1400" b="1" kern="1200" dirty="0"/>
                <a:t> </a:t>
              </a:r>
              <a:r>
                <a:rPr lang="fr-FR" sz="1400" kern="1200" dirty="0"/>
                <a:t>Externe</a:t>
              </a:r>
              <a:endParaRPr lang="fr-FR" sz="1400" i="1" kern="1200" dirty="0"/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07E500DE-FC8B-090B-D087-17F042C9163F}"/>
              </a:ext>
            </a:extLst>
          </p:cNvPr>
          <p:cNvGrpSpPr/>
          <p:nvPr/>
        </p:nvGrpSpPr>
        <p:grpSpPr>
          <a:xfrm>
            <a:off x="2354416" y="3919336"/>
            <a:ext cx="3191304" cy="504001"/>
            <a:chOff x="4389608" y="3024761"/>
            <a:chExt cx="2520006" cy="50400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6C9526C-ECCD-460E-6817-39B84296195E}"/>
                </a:ext>
              </a:extLst>
            </p:cNvPr>
            <p:cNvSpPr/>
            <p:nvPr/>
          </p:nvSpPr>
          <p:spPr>
            <a:xfrm>
              <a:off x="4389608" y="3024761"/>
              <a:ext cx="2520006" cy="5040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E52B9636-A6AE-6698-E9B6-42121E11A69B}"/>
                </a:ext>
              </a:extLst>
            </p:cNvPr>
            <p:cNvSpPr txBox="1"/>
            <p:nvPr/>
          </p:nvSpPr>
          <p:spPr>
            <a:xfrm>
              <a:off x="4389608" y="3024761"/>
              <a:ext cx="2520006" cy="504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kern="1200" dirty="0"/>
                <a:t>Référent</a:t>
              </a:r>
              <a:r>
                <a:rPr lang="fr-FR" sz="1400" b="1" kern="1200" dirty="0"/>
                <a:t> </a:t>
              </a:r>
              <a:r>
                <a:rPr lang="fr-FR" sz="1400" kern="1200" dirty="0"/>
                <a:t>domaine D2 - </a:t>
              </a:r>
              <a:r>
                <a:rPr lang="fr-FR" sz="1400" i="1" kern="1200" dirty="0"/>
                <a:t>Patrick Delaroque </a:t>
              </a:r>
              <a:r>
                <a:rPr lang="fr-FR" sz="1400" b="1" kern="1200" dirty="0"/>
                <a:t>- </a:t>
              </a:r>
              <a:r>
                <a:rPr lang="fr-FR" sz="1400" kern="1200" dirty="0"/>
                <a:t>Externe</a:t>
              </a:r>
              <a:endParaRPr lang="fr-FR" sz="1400" i="1" kern="1200" dirty="0"/>
            </a:p>
          </p:txBody>
        </p:sp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BC95D539-BD59-9462-6BEF-1298CC362983}"/>
              </a:ext>
            </a:extLst>
          </p:cNvPr>
          <p:cNvGrpSpPr/>
          <p:nvPr/>
        </p:nvGrpSpPr>
        <p:grpSpPr>
          <a:xfrm>
            <a:off x="2308743" y="4534564"/>
            <a:ext cx="3191304" cy="504001"/>
            <a:chOff x="4389608" y="3641796"/>
            <a:chExt cx="2520006" cy="504001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2BB3F9AB-6FE1-B026-E13A-843F895FD5D4}"/>
                </a:ext>
              </a:extLst>
            </p:cNvPr>
            <p:cNvSpPr/>
            <p:nvPr/>
          </p:nvSpPr>
          <p:spPr>
            <a:xfrm>
              <a:off x="4389608" y="3641796"/>
              <a:ext cx="2520006" cy="5040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48AB74F5-1AFD-3F47-F62B-B2AE38EB32D1}"/>
                </a:ext>
              </a:extLst>
            </p:cNvPr>
            <p:cNvSpPr txBox="1"/>
            <p:nvPr/>
          </p:nvSpPr>
          <p:spPr>
            <a:xfrm>
              <a:off x="4389608" y="3641796"/>
              <a:ext cx="2520006" cy="504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kern="1200" dirty="0"/>
                <a:t>Référent domaine D3 - </a:t>
              </a:r>
              <a:r>
                <a:rPr lang="fr-FR" sz="1400" i="1" kern="1200" dirty="0"/>
                <a:t>Françoise Odau </a:t>
              </a:r>
              <a:r>
                <a:rPr lang="fr-FR" sz="1400" b="1" kern="1200" dirty="0"/>
                <a:t>- </a:t>
              </a:r>
              <a:r>
                <a:rPr lang="fr-FR" sz="1400" kern="1200" dirty="0"/>
                <a:t>Externe</a:t>
              </a:r>
              <a:endParaRPr lang="fr-FR" sz="1400" i="1" kern="1200" dirty="0"/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74E5F509-5A6F-A22B-221F-3932E1757B8A}"/>
              </a:ext>
            </a:extLst>
          </p:cNvPr>
          <p:cNvGrpSpPr/>
          <p:nvPr/>
        </p:nvGrpSpPr>
        <p:grpSpPr>
          <a:xfrm>
            <a:off x="2308743" y="5179916"/>
            <a:ext cx="3191304" cy="504001"/>
            <a:chOff x="4389608" y="4287148"/>
            <a:chExt cx="2520006" cy="504001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C4D5C65-2E52-0231-180C-3E55AF3B99BE}"/>
                </a:ext>
              </a:extLst>
            </p:cNvPr>
            <p:cNvSpPr/>
            <p:nvPr/>
          </p:nvSpPr>
          <p:spPr>
            <a:xfrm>
              <a:off x="4389608" y="4287148"/>
              <a:ext cx="2520006" cy="5040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7C67FCB1-D918-8BC8-99A3-BBD48DC4E526}"/>
                </a:ext>
              </a:extLst>
            </p:cNvPr>
            <p:cNvSpPr txBox="1"/>
            <p:nvPr/>
          </p:nvSpPr>
          <p:spPr>
            <a:xfrm>
              <a:off x="4389608" y="4287148"/>
              <a:ext cx="2520006" cy="504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kern="1200" dirty="0"/>
                <a:t>Référent domaine D4 - </a:t>
              </a:r>
              <a:r>
                <a:rPr lang="fr-FR" sz="1400" i="1" kern="1200" dirty="0"/>
                <a:t>Olivier Pietri </a:t>
              </a:r>
              <a:r>
                <a:rPr lang="fr-FR" sz="1400" b="1" kern="1200" dirty="0"/>
                <a:t>- </a:t>
              </a:r>
              <a:r>
                <a:rPr lang="fr-FR" sz="1400" kern="1200" dirty="0"/>
                <a:t>Externe</a:t>
              </a:r>
              <a:endParaRPr lang="fr-FR" sz="1400" i="1" kern="1200" dirty="0"/>
            </a:p>
          </p:txBody>
        </p: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33FAE295-3077-9C78-67A3-2FC0A22C6815}"/>
              </a:ext>
            </a:extLst>
          </p:cNvPr>
          <p:cNvGrpSpPr/>
          <p:nvPr/>
        </p:nvGrpSpPr>
        <p:grpSpPr>
          <a:xfrm>
            <a:off x="2308743" y="5808417"/>
            <a:ext cx="3191304" cy="504001"/>
            <a:chOff x="4389608" y="4915649"/>
            <a:chExt cx="2520006" cy="50400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F54DDF8-C429-6177-C5F4-B804DE36C53E}"/>
                </a:ext>
              </a:extLst>
            </p:cNvPr>
            <p:cNvSpPr/>
            <p:nvPr/>
          </p:nvSpPr>
          <p:spPr>
            <a:xfrm>
              <a:off x="4389608" y="4915649"/>
              <a:ext cx="2520006" cy="5040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21A81B4-9D6B-0AF6-12E0-7431CC6727BD}"/>
                </a:ext>
              </a:extLst>
            </p:cNvPr>
            <p:cNvSpPr txBox="1"/>
            <p:nvPr/>
          </p:nvSpPr>
          <p:spPr>
            <a:xfrm>
              <a:off x="4389608" y="4915649"/>
              <a:ext cx="2520006" cy="5040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kern="1200" dirty="0"/>
                <a:t> </a:t>
              </a:r>
              <a:r>
                <a:rPr lang="fr-FR" sz="1400" kern="1200" dirty="0"/>
                <a:t>Référent domaine D5 – Interne</a:t>
              </a:r>
              <a:endParaRPr lang="fr-FR" sz="1400" i="1" kern="1200" dirty="0"/>
            </a:p>
          </p:txBody>
        </p:sp>
      </p:grpSp>
      <p:cxnSp>
        <p:nvCxnSpPr>
          <p:cNvPr id="35" name="Connecteur : en angle 34">
            <a:extLst>
              <a:ext uri="{FF2B5EF4-FFF2-40B4-BE49-F238E27FC236}">
                <a16:creationId xmlns:a16="http://schemas.microsoft.com/office/drawing/2014/main" id="{3BC5B3F8-E66C-A985-BFC1-98AC006C97D4}"/>
              </a:ext>
            </a:extLst>
          </p:cNvPr>
          <p:cNvCxnSpPr>
            <a:stCxn id="5" idx="2"/>
            <a:endCxn id="33" idx="1"/>
          </p:cNvCxnSpPr>
          <p:nvPr/>
        </p:nvCxnSpPr>
        <p:spPr>
          <a:xfrm rot="16200000" flipH="1">
            <a:off x="1896289" y="3113530"/>
            <a:ext cx="643913" cy="1809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 : en angle 36">
            <a:extLst>
              <a:ext uri="{FF2B5EF4-FFF2-40B4-BE49-F238E27FC236}">
                <a16:creationId xmlns:a16="http://schemas.microsoft.com/office/drawing/2014/main" id="{E2688134-F79A-B48F-B0D1-BF7B964CF09C}"/>
              </a:ext>
            </a:extLst>
          </p:cNvPr>
          <p:cNvCxnSpPr>
            <a:stCxn id="9" idx="2"/>
            <a:endCxn id="33" idx="3"/>
          </p:cNvCxnSpPr>
          <p:nvPr/>
        </p:nvCxnSpPr>
        <p:spPr>
          <a:xfrm rot="5400000">
            <a:off x="5261094" y="3102814"/>
            <a:ext cx="662124" cy="1842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 : en angle 37">
            <a:extLst>
              <a:ext uri="{FF2B5EF4-FFF2-40B4-BE49-F238E27FC236}">
                <a16:creationId xmlns:a16="http://schemas.microsoft.com/office/drawing/2014/main" id="{104437DA-C3B3-1E47-BBC4-C8B34F5C6CBF}"/>
              </a:ext>
            </a:extLst>
          </p:cNvPr>
          <p:cNvCxnSpPr>
            <a:cxnSpLocks/>
            <a:stCxn id="6" idx="2"/>
            <a:endCxn id="31" idx="1"/>
          </p:cNvCxnSpPr>
          <p:nvPr/>
        </p:nvCxnSpPr>
        <p:spPr>
          <a:xfrm rot="16200000" flipH="1">
            <a:off x="1596449" y="3413369"/>
            <a:ext cx="1289265" cy="2266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 : en angle 40">
            <a:extLst>
              <a:ext uri="{FF2B5EF4-FFF2-40B4-BE49-F238E27FC236}">
                <a16:creationId xmlns:a16="http://schemas.microsoft.com/office/drawing/2014/main" id="{8793B8E8-36C6-3A37-2E9E-D4BDA6D37C88}"/>
              </a:ext>
            </a:extLst>
          </p:cNvPr>
          <p:cNvCxnSpPr>
            <a:cxnSpLocks/>
            <a:stCxn id="6" idx="2"/>
            <a:endCxn id="29" idx="1"/>
          </p:cNvCxnSpPr>
          <p:nvPr/>
        </p:nvCxnSpPr>
        <p:spPr>
          <a:xfrm rot="16200000" flipH="1">
            <a:off x="1265999" y="3743820"/>
            <a:ext cx="1904493" cy="1809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 : en angle 43">
            <a:extLst>
              <a:ext uri="{FF2B5EF4-FFF2-40B4-BE49-F238E27FC236}">
                <a16:creationId xmlns:a16="http://schemas.microsoft.com/office/drawing/2014/main" id="{9AC635FC-6900-669A-7936-C184464651DA}"/>
              </a:ext>
            </a:extLst>
          </p:cNvPr>
          <p:cNvCxnSpPr>
            <a:cxnSpLocks/>
            <a:stCxn id="6" idx="2"/>
            <a:endCxn id="27" idx="1"/>
          </p:cNvCxnSpPr>
          <p:nvPr/>
        </p:nvCxnSpPr>
        <p:spPr>
          <a:xfrm rot="16200000" flipH="1">
            <a:off x="943323" y="4066496"/>
            <a:ext cx="2549845" cy="1809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 : en angle 47">
            <a:extLst>
              <a:ext uri="{FF2B5EF4-FFF2-40B4-BE49-F238E27FC236}">
                <a16:creationId xmlns:a16="http://schemas.microsoft.com/office/drawing/2014/main" id="{F1A4B1B2-D7C5-F6FF-317D-DC707C35441E}"/>
              </a:ext>
            </a:extLst>
          </p:cNvPr>
          <p:cNvCxnSpPr>
            <a:cxnSpLocks/>
            <a:stCxn id="6" idx="2"/>
            <a:endCxn id="25" idx="1"/>
          </p:cNvCxnSpPr>
          <p:nvPr/>
        </p:nvCxnSpPr>
        <p:spPr>
          <a:xfrm rot="16200000" flipH="1">
            <a:off x="629072" y="4380747"/>
            <a:ext cx="3178346" cy="1809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 : en angle 50">
            <a:extLst>
              <a:ext uri="{FF2B5EF4-FFF2-40B4-BE49-F238E27FC236}">
                <a16:creationId xmlns:a16="http://schemas.microsoft.com/office/drawing/2014/main" id="{5D8B19A5-6B7A-984B-412B-9C509D4AA1A8}"/>
              </a:ext>
            </a:extLst>
          </p:cNvPr>
          <p:cNvCxnSpPr>
            <a:cxnSpLocks/>
            <a:stCxn id="9" idx="2"/>
            <a:endCxn id="31" idx="3"/>
          </p:cNvCxnSpPr>
          <p:nvPr/>
        </p:nvCxnSpPr>
        <p:spPr>
          <a:xfrm rot="5400000">
            <a:off x="4961255" y="3448327"/>
            <a:ext cx="1307476" cy="13854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 : en angle 54">
            <a:extLst>
              <a:ext uri="{FF2B5EF4-FFF2-40B4-BE49-F238E27FC236}">
                <a16:creationId xmlns:a16="http://schemas.microsoft.com/office/drawing/2014/main" id="{406259B4-3386-3B10-5286-99B4024142D8}"/>
              </a:ext>
            </a:extLst>
          </p:cNvPr>
          <p:cNvCxnSpPr>
            <a:cxnSpLocks/>
            <a:stCxn id="9" idx="2"/>
            <a:endCxn id="29" idx="3"/>
          </p:cNvCxnSpPr>
          <p:nvPr/>
        </p:nvCxnSpPr>
        <p:spPr>
          <a:xfrm rot="5400000">
            <a:off x="4630804" y="3733104"/>
            <a:ext cx="1922704" cy="1842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 : en angle 57">
            <a:extLst>
              <a:ext uri="{FF2B5EF4-FFF2-40B4-BE49-F238E27FC236}">
                <a16:creationId xmlns:a16="http://schemas.microsoft.com/office/drawing/2014/main" id="{0A191EE2-3223-CD81-0086-8091B8735A7E}"/>
              </a:ext>
            </a:extLst>
          </p:cNvPr>
          <p:cNvCxnSpPr>
            <a:cxnSpLocks/>
            <a:endCxn id="27" idx="3"/>
          </p:cNvCxnSpPr>
          <p:nvPr/>
        </p:nvCxnSpPr>
        <p:spPr>
          <a:xfrm rot="5400000">
            <a:off x="4336398" y="4084050"/>
            <a:ext cx="2511516" cy="1842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 : en angle 60">
            <a:extLst>
              <a:ext uri="{FF2B5EF4-FFF2-40B4-BE49-F238E27FC236}">
                <a16:creationId xmlns:a16="http://schemas.microsoft.com/office/drawing/2014/main" id="{14E5B2F6-FE90-8CD8-CF95-788EBA1EF57A}"/>
              </a:ext>
            </a:extLst>
          </p:cNvPr>
          <p:cNvCxnSpPr>
            <a:cxnSpLocks/>
            <a:stCxn id="8" idx="2"/>
            <a:endCxn id="25" idx="3"/>
          </p:cNvCxnSpPr>
          <p:nvPr/>
        </p:nvCxnSpPr>
        <p:spPr>
          <a:xfrm rot="5400000">
            <a:off x="3993878" y="4370030"/>
            <a:ext cx="3196557" cy="18421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 : en angle 63">
            <a:extLst>
              <a:ext uri="{FF2B5EF4-FFF2-40B4-BE49-F238E27FC236}">
                <a16:creationId xmlns:a16="http://schemas.microsoft.com/office/drawing/2014/main" id="{A65B3B20-E8F0-44D4-650F-2FCF90758674}"/>
              </a:ext>
            </a:extLst>
          </p:cNvPr>
          <p:cNvCxnSpPr>
            <a:cxnSpLocks/>
            <a:stCxn id="18" idx="2"/>
            <a:endCxn id="6" idx="0"/>
          </p:cNvCxnSpPr>
          <p:nvPr/>
        </p:nvCxnSpPr>
        <p:spPr>
          <a:xfrm rot="5400000">
            <a:off x="3618040" y="77651"/>
            <a:ext cx="573059" cy="35536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 : en angle 69">
            <a:extLst>
              <a:ext uri="{FF2B5EF4-FFF2-40B4-BE49-F238E27FC236}">
                <a16:creationId xmlns:a16="http://schemas.microsoft.com/office/drawing/2014/main" id="{35525C1E-4D48-B56F-9CE2-C51AB8AA94AC}"/>
              </a:ext>
            </a:extLst>
          </p:cNvPr>
          <p:cNvCxnSpPr>
            <a:cxnSpLocks/>
            <a:stCxn id="18" idx="2"/>
          </p:cNvCxnSpPr>
          <p:nvPr/>
        </p:nvCxnSpPr>
        <p:spPr>
          <a:xfrm rot="5400000">
            <a:off x="5397465" y="1850434"/>
            <a:ext cx="566417" cy="143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1">
            <a:extLst>
              <a:ext uri="{FF2B5EF4-FFF2-40B4-BE49-F238E27FC236}">
                <a16:creationId xmlns:a16="http://schemas.microsoft.com/office/drawing/2014/main" id="{B0E316A2-4761-C37D-DCA5-A732447AF5EF}"/>
              </a:ext>
            </a:extLst>
          </p:cNvPr>
          <p:cNvGrpSpPr/>
          <p:nvPr/>
        </p:nvGrpSpPr>
        <p:grpSpPr>
          <a:xfrm>
            <a:off x="7493710" y="2141003"/>
            <a:ext cx="4011036" cy="1778333"/>
            <a:chOff x="3507605" y="0"/>
            <a:chExt cx="3882173" cy="914701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879D160-DD85-C2A8-4702-00279A29BA46}"/>
                </a:ext>
              </a:extLst>
            </p:cNvPr>
            <p:cNvSpPr/>
            <p:nvPr/>
          </p:nvSpPr>
          <p:spPr>
            <a:xfrm>
              <a:off x="3510450" y="0"/>
              <a:ext cx="3879328" cy="91470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D8BBBD1B-2F4B-4A62-23B3-9A116C6E2119}"/>
                </a:ext>
              </a:extLst>
            </p:cNvPr>
            <p:cNvSpPr txBox="1"/>
            <p:nvPr/>
          </p:nvSpPr>
          <p:spPr>
            <a:xfrm>
              <a:off x="3507605" y="12447"/>
              <a:ext cx="3832776" cy="9022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400" b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Administration </a:t>
              </a:r>
              <a:r>
                <a:rPr lang="fr-FR" sz="1400" b="1" dirty="0">
                  <a:solidFill>
                    <a:prstClr val="white"/>
                  </a:solidFill>
                  <a:latin typeface="Calibri" panose="020F0502020204030204"/>
                </a:rPr>
                <a:t>générale </a:t>
              </a:r>
              <a:br>
                <a:rPr lang="fr-FR" sz="1400" b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</a:br>
              <a:endParaRPr lang="fr-FR" sz="1400" kern="12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endParaRPr>
            </a:p>
            <a:p>
              <a:pPr marL="0" lvl="0" indent="0" algn="ctr" defTabSz="889000">
                <a:spcBef>
                  <a:spcPct val="0"/>
                </a:spcBef>
                <a:spcAft>
                  <a:spcPts val="700"/>
                </a:spcAft>
                <a:buNone/>
              </a:pPr>
              <a:r>
                <a:rPr lang="fr-FR" sz="1400" i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Charlotte Gomis </a:t>
              </a:r>
              <a:r>
                <a:rPr lang="fr-FR" sz="1400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– </a:t>
              </a:r>
              <a:r>
                <a:rPr lang="fr-FR" sz="1400" b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Administration</a:t>
              </a:r>
              <a:r>
                <a:rPr lang="fr-FR" sz="1400" b="1" dirty="0">
                  <a:solidFill>
                    <a:prstClr val="white"/>
                  </a:solidFill>
                  <a:latin typeface="Calibri" panose="020F0502020204030204"/>
                </a:rPr>
                <a:t> et commercial</a:t>
              </a:r>
              <a:r>
                <a:rPr lang="fr-FR" sz="1400" b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 / Référente handicap </a:t>
              </a:r>
            </a:p>
            <a:p>
              <a:pPr marL="0" lvl="0" indent="0" algn="ctr" defTabSz="889000">
                <a:spcBef>
                  <a:spcPct val="0"/>
                </a:spcBef>
                <a:spcAft>
                  <a:spcPts val="700"/>
                </a:spcAft>
                <a:buNone/>
              </a:pPr>
              <a:r>
                <a:rPr lang="fr-FR" sz="1400" i="1" dirty="0">
                  <a:solidFill>
                    <a:prstClr val="white"/>
                  </a:solidFill>
                  <a:latin typeface="Calibri" panose="020F0502020204030204"/>
                </a:rPr>
                <a:t>Benjamin Richard </a:t>
              </a:r>
              <a:r>
                <a:rPr lang="fr-FR" sz="1400" dirty="0">
                  <a:solidFill>
                    <a:prstClr val="white"/>
                  </a:solidFill>
                  <a:latin typeface="Calibri" panose="020F0502020204030204"/>
                </a:rPr>
                <a:t>– </a:t>
              </a:r>
              <a:r>
                <a:rPr lang="fr-FR" sz="1400" b="1" dirty="0">
                  <a:solidFill>
                    <a:prstClr val="white"/>
                  </a:solidFill>
                  <a:latin typeface="Calibri" panose="020F0502020204030204"/>
                </a:rPr>
                <a:t>Qualité et certification </a:t>
              </a:r>
            </a:p>
            <a:p>
              <a:pPr marL="0" lvl="0" indent="0" algn="ctr" defTabSz="889000">
                <a:spcBef>
                  <a:spcPct val="0"/>
                </a:spcBef>
                <a:spcAft>
                  <a:spcPts val="700"/>
                </a:spcAft>
                <a:buNone/>
              </a:pPr>
              <a:r>
                <a:rPr lang="fr-FR" sz="1400" i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Renaud Duva</a:t>
              </a:r>
              <a:r>
                <a:rPr lang="fr-FR" sz="1400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l – </a:t>
              </a:r>
              <a:r>
                <a:rPr lang="fr-FR" sz="1400" b="1" kern="1200" dirty="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Digital et process</a:t>
              </a:r>
            </a:p>
          </p:txBody>
        </p:sp>
      </p:grpSp>
      <p:cxnSp>
        <p:nvCxnSpPr>
          <p:cNvPr id="66" name="Connecteur : en angle 65">
            <a:extLst>
              <a:ext uri="{FF2B5EF4-FFF2-40B4-BE49-F238E27FC236}">
                <a16:creationId xmlns:a16="http://schemas.microsoft.com/office/drawing/2014/main" id="{B094F337-4054-1B7E-DF3F-F0094AE5A16B}"/>
              </a:ext>
            </a:extLst>
          </p:cNvPr>
          <p:cNvCxnSpPr>
            <a:cxnSpLocks/>
            <a:stCxn id="18" idx="2"/>
            <a:endCxn id="11" idx="0"/>
          </p:cNvCxnSpPr>
          <p:nvPr/>
        </p:nvCxnSpPr>
        <p:spPr>
          <a:xfrm rot="16200000" flipH="1">
            <a:off x="7278921" y="-29587"/>
            <a:ext cx="597258" cy="379231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3346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100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ORGANISATION PÉDAGOGIQUE ET TECHNIQUE 2025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pédagogique et technique</dc:title>
  <dc:creator>formation2</dc:creator>
  <cp:lastModifiedBy>elodieleban</cp:lastModifiedBy>
  <cp:revision>27</cp:revision>
  <dcterms:created xsi:type="dcterms:W3CDTF">2020-09-03T13:36:53Z</dcterms:created>
  <dcterms:modified xsi:type="dcterms:W3CDTF">2025-06-26T09:13:51Z</dcterms:modified>
</cp:coreProperties>
</file>